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  <p:sldMasterId id="2147483692" r:id="rId5"/>
    <p:sldMasterId id="2147483725" r:id="rId6"/>
  </p:sldMasterIdLst>
  <p:notesMasterIdLst>
    <p:notesMasterId r:id="rId39"/>
  </p:notesMasterIdLst>
  <p:sldIdLst>
    <p:sldId id="344" r:id="rId7"/>
    <p:sldId id="1614" r:id="rId8"/>
    <p:sldId id="1602" r:id="rId9"/>
    <p:sldId id="1569" r:id="rId10"/>
    <p:sldId id="351" r:id="rId11"/>
    <p:sldId id="348" r:id="rId12"/>
    <p:sldId id="350" r:id="rId13"/>
    <p:sldId id="1612" r:id="rId14"/>
    <p:sldId id="1582" r:id="rId15"/>
    <p:sldId id="357" r:id="rId16"/>
    <p:sldId id="356" r:id="rId17"/>
    <p:sldId id="1574" r:id="rId18"/>
    <p:sldId id="352" r:id="rId19"/>
    <p:sldId id="360" r:id="rId20"/>
    <p:sldId id="361" r:id="rId21"/>
    <p:sldId id="366" r:id="rId22"/>
    <p:sldId id="363" r:id="rId23"/>
    <p:sldId id="362" r:id="rId24"/>
    <p:sldId id="1584" r:id="rId25"/>
    <p:sldId id="1595" r:id="rId26"/>
    <p:sldId id="365" r:id="rId27"/>
    <p:sldId id="1603" r:id="rId28"/>
    <p:sldId id="1576" r:id="rId29"/>
    <p:sldId id="1581" r:id="rId30"/>
    <p:sldId id="300" r:id="rId31"/>
    <p:sldId id="1605" r:id="rId32"/>
    <p:sldId id="1606" r:id="rId33"/>
    <p:sldId id="1592" r:id="rId34"/>
    <p:sldId id="1613" r:id="rId35"/>
    <p:sldId id="367" r:id="rId36"/>
    <p:sldId id="1594" r:id="rId37"/>
    <p:sldId id="1609" r:id="rId38"/>
  </p:sldIdLst>
  <p:sldSz cx="12192000" cy="6858000"/>
  <p:notesSz cx="6858000" cy="100965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F145B"/>
    <a:srgbClr val="E10A0A"/>
    <a:srgbClr val="EB143A"/>
    <a:srgbClr val="A11453"/>
    <a:srgbClr val="F5F5F5"/>
    <a:srgbClr val="D8D7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D74465E-3A76-44FA-BDF4-B957FE5DC69A}" v="2" dt="2020-06-21T08:51:11.495"/>
  </p1510:revLst>
</p1510:revInfo>
</file>

<file path=ppt/tableStyles.xml><?xml version="1.0" encoding="utf-8"?>
<a:tblStyleLst xmlns:a="http://schemas.openxmlformats.org/drawingml/2006/main" def="{5C22544A-7EE6-4342-B048-85BDC9FD1C3A}"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60" d="100"/>
          <a:sy n="60" d="100"/>
        </p:scale>
        <p:origin x="884" y="1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theme" Target="theme/theme1.xml"/><Relationship Id="rId7" Type="http://schemas.openxmlformats.org/officeDocument/2006/relationships/slide" Target="slides/slide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presProps" Target="presProps.xml"/><Relationship Id="rId45" Type="http://schemas.microsoft.com/office/2015/10/relationships/revisionInfo" Target="revisionInfo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tableStyles" Target="tableStyles.xml"/><Relationship Id="rId8" Type="http://schemas.openxmlformats.org/officeDocument/2006/relationships/slide" Target="slides/slide2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4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ic P Whittaker" userId="f42dbec2-3671-4383-9f9c-7f869717855e" providerId="ADAL" clId="{5BCF11AE-3910-4157-8BA3-0C3E813C6B50}"/>
    <pc:docChg chg="modSld">
      <pc:chgData name="Nic P Whittaker" userId="f42dbec2-3671-4383-9f9c-7f869717855e" providerId="ADAL" clId="{5BCF11AE-3910-4157-8BA3-0C3E813C6B50}" dt="2020-06-21T08:51:58.344" v="3" actId="6549"/>
      <pc:docMkLst>
        <pc:docMk/>
      </pc:docMkLst>
      <pc:sldChg chg="modNotesTx">
        <pc:chgData name="Nic P Whittaker" userId="f42dbec2-3671-4383-9f9c-7f869717855e" providerId="ADAL" clId="{5BCF11AE-3910-4157-8BA3-0C3E813C6B50}" dt="2020-06-21T08:51:58.344" v="3" actId="6549"/>
        <pc:sldMkLst>
          <pc:docMk/>
          <pc:sldMk cId="3851176682" sldId="361"/>
        </pc:sldMkLst>
      </pc:sldChg>
      <pc:sldChg chg="modNotesTx">
        <pc:chgData name="Nic P Whittaker" userId="f42dbec2-3671-4383-9f9c-7f869717855e" providerId="ADAL" clId="{5BCF11AE-3910-4157-8BA3-0C3E813C6B50}" dt="2020-06-21T08:51:43.130" v="2" actId="6549"/>
        <pc:sldMkLst>
          <pc:docMk/>
          <pc:sldMk cId="1781323311" sldId="1581"/>
        </pc:sldMkLst>
      </pc:sldChg>
      <pc:sldChg chg="modSp">
        <pc:chgData name="Nic P Whittaker" userId="f42dbec2-3671-4383-9f9c-7f869717855e" providerId="ADAL" clId="{5BCF11AE-3910-4157-8BA3-0C3E813C6B50}" dt="2020-06-21T08:49:52.256" v="0" actId="14826"/>
        <pc:sldMkLst>
          <pc:docMk/>
          <pc:sldMk cId="3015964250" sldId="1606"/>
        </pc:sldMkLst>
        <pc:picChg chg="mod">
          <ac:chgData name="Nic P Whittaker" userId="f42dbec2-3671-4383-9f9c-7f869717855e" providerId="ADAL" clId="{5BCF11AE-3910-4157-8BA3-0C3E813C6B50}" dt="2020-06-21T08:49:52.256" v="0" actId="14826"/>
          <ac:picMkLst>
            <pc:docMk/>
            <pc:sldMk cId="3015964250" sldId="1606"/>
            <ac:picMk id="4" creationId="{74B6B38F-33BE-4F41-9D86-D2925ECC91BD}"/>
          </ac:picMkLst>
        </pc:picChg>
      </pc:sldChg>
      <pc:sldChg chg="modSp">
        <pc:chgData name="Nic P Whittaker" userId="f42dbec2-3671-4383-9f9c-7f869717855e" providerId="ADAL" clId="{5BCF11AE-3910-4157-8BA3-0C3E813C6B50}" dt="2020-06-21T08:51:11.494" v="1" actId="14826"/>
        <pc:sldMkLst>
          <pc:docMk/>
          <pc:sldMk cId="372391863" sldId="1612"/>
        </pc:sldMkLst>
        <pc:picChg chg="mod">
          <ac:chgData name="Nic P Whittaker" userId="f42dbec2-3671-4383-9f9c-7f869717855e" providerId="ADAL" clId="{5BCF11AE-3910-4157-8BA3-0C3E813C6B50}" dt="2020-06-21T08:51:11.494" v="1" actId="14826"/>
          <ac:picMkLst>
            <pc:docMk/>
            <pc:sldMk cId="372391863" sldId="1612"/>
            <ac:picMk id="5" creationId="{B65C07C9-4B97-4DEC-ACAC-A7EBA5A336CE}"/>
          </ac:picMkLst>
        </pc:picChg>
      </pc:sldChg>
    </pc:docChg>
  </pc:docChgLst>
</pc:chgInfo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026EB8-6AF5-5748-952C-583DACB0B71C}" type="datetimeFigureOut">
              <a:rPr lang="en-US" smtClean="0"/>
              <a:t>6/21/2020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746A18-D4C6-1247-9922-791A211673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6024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746A18-D4C6-1247-9922-791A211673C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5645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746A18-D4C6-1247-9922-791A211673C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5183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746A18-D4C6-1247-9922-791A211673C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1100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 panose="020F050202020403020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746A18-D4C6-1247-9922-791A211673C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4308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746A18-D4C6-1247-9922-791A211673C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11869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746A18-D4C6-1247-9922-791A211673C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4435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90525" y="1222375"/>
            <a:ext cx="5864225" cy="32988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746A18-D4C6-1247-9922-791A211673C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910146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746A18-D4C6-1247-9922-791A211673C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9551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746A18-D4C6-1247-9922-791A211673C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044965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746A18-D4C6-1247-9922-791A211673C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39744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NW – this isn’t</a:t>
            </a:r>
          </a:p>
          <a:p>
            <a:r>
              <a:rPr lang="en-GB"/>
              <a:t>MM – this 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746A18-D4C6-1247-9922-791A211673C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4159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Nic to set challenge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746A18-D4C6-1247-9922-791A211673C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8271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746A18-D4C6-1247-9922-791A211673C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687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746A18-D4C6-1247-9922-791A211673C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6790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746A18-D4C6-1247-9922-791A211673C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5229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746A18-D4C6-1247-9922-791A211673C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8803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746A18-D4C6-1247-9922-791A211673C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6600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tags" Target="../tags/tag4.xml"/><Relationship Id="rId7" Type="http://schemas.openxmlformats.org/officeDocument/2006/relationships/image" Target="../media/image22.jpeg"/><Relationship Id="rId2" Type="http://schemas.openxmlformats.org/officeDocument/2006/relationships/tags" Target="../tags/tag3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1.emf"/><Relationship Id="rId5" Type="http://schemas.openxmlformats.org/officeDocument/2006/relationships/oleObject" Target="../embeddings/oleObject2.bin"/><Relationship Id="rId4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tags" Target="../tags/tag6.xml"/><Relationship Id="rId7" Type="http://schemas.openxmlformats.org/officeDocument/2006/relationships/image" Target="../media/image22.jpeg"/><Relationship Id="rId2" Type="http://schemas.openxmlformats.org/officeDocument/2006/relationships/tags" Target="../tags/tag5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21.emf"/><Relationship Id="rId5" Type="http://schemas.openxmlformats.org/officeDocument/2006/relationships/oleObject" Target="../embeddings/oleObject3.bin"/><Relationship Id="rId4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tags" Target="../tags/tag8.xml"/><Relationship Id="rId7" Type="http://schemas.openxmlformats.org/officeDocument/2006/relationships/image" Target="../media/image22.jpeg"/><Relationship Id="rId2" Type="http://schemas.openxmlformats.org/officeDocument/2006/relationships/tags" Target="../tags/tag7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21.emf"/><Relationship Id="rId5" Type="http://schemas.openxmlformats.org/officeDocument/2006/relationships/oleObject" Target="../embeddings/oleObject4.bin"/><Relationship Id="rId4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lding Slide - 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3F86978-1A12-EC49-B135-34A3557D6DB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6488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R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D22BC2AA-4125-6049-9B88-237DC41138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2712" y="2672080"/>
            <a:ext cx="7901048" cy="1287026"/>
          </a:xfrm>
          <a:prstGeom prst="rect">
            <a:avLst/>
          </a:prstGeom>
        </p:spPr>
        <p:txBody>
          <a:bodyPr lIns="0" tIns="0" rIns="0" bIns="0" anchor="b" anchorCtr="0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Presentation title goes here</a:t>
            </a:r>
            <a:br>
              <a:rPr lang="en-US"/>
            </a:br>
            <a:r>
              <a:rPr lang="en-US"/>
              <a:t>over two lines maximum</a:t>
            </a:r>
            <a:endParaRPr lang="en-GB"/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CDE03ED5-A535-EB4C-8221-E9550B823F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2456" y="3959106"/>
            <a:ext cx="7901304" cy="1232654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>
              <a:buNone/>
              <a:defRPr sz="2400">
                <a:solidFill>
                  <a:schemeClr val="bg2"/>
                </a:solidFill>
              </a:defRPr>
            </a:lvl1pPr>
            <a:lvl2pPr marL="457200" indent="0">
              <a:buNone/>
              <a:defRPr sz="2000">
                <a:solidFill>
                  <a:schemeClr val="bg2"/>
                </a:solidFill>
              </a:defRPr>
            </a:lvl2pPr>
            <a:lvl3pPr>
              <a:defRPr sz="2000">
                <a:solidFill>
                  <a:schemeClr val="bg2"/>
                </a:solidFill>
              </a:defRPr>
            </a:lvl3pPr>
            <a:lvl4pPr>
              <a:defRPr sz="2000">
                <a:solidFill>
                  <a:schemeClr val="bg2"/>
                </a:solidFill>
              </a:defRPr>
            </a:lvl4pPr>
            <a:lvl5pPr>
              <a:defRPr sz="2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Forename Surname,</a:t>
            </a:r>
            <a:br>
              <a:rPr lang="en-US"/>
            </a:br>
            <a:r>
              <a:rPr lang="en-US"/>
              <a:t>Job Title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10D0B00-40BE-CA48-A4DB-E18217116D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499" r="19202" b="1070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3374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Turquois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D22BC2AA-4125-6049-9B88-237DC41138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2712" y="2672080"/>
            <a:ext cx="7901048" cy="1287026"/>
          </a:xfrm>
          <a:prstGeom prst="rect">
            <a:avLst/>
          </a:prstGeom>
        </p:spPr>
        <p:txBody>
          <a:bodyPr lIns="0" tIns="0" rIns="0" bIns="0" anchor="b" anchorCtr="0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Presentation title goes here</a:t>
            </a:r>
            <a:br>
              <a:rPr lang="en-US"/>
            </a:br>
            <a:r>
              <a:rPr lang="en-US"/>
              <a:t>over two lines maximum</a:t>
            </a:r>
            <a:endParaRPr lang="en-GB"/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CDE03ED5-A535-EB4C-8221-E9550B823F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2456" y="3959106"/>
            <a:ext cx="7901304" cy="1232654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>
              <a:buNone/>
              <a:defRPr sz="2400">
                <a:solidFill>
                  <a:schemeClr val="bg2"/>
                </a:solidFill>
              </a:defRPr>
            </a:lvl1pPr>
            <a:lvl2pPr marL="457200" indent="0">
              <a:buNone/>
              <a:defRPr sz="2000">
                <a:solidFill>
                  <a:schemeClr val="bg2"/>
                </a:solidFill>
              </a:defRPr>
            </a:lvl2pPr>
            <a:lvl3pPr>
              <a:defRPr sz="2000">
                <a:solidFill>
                  <a:schemeClr val="bg2"/>
                </a:solidFill>
              </a:defRPr>
            </a:lvl3pPr>
            <a:lvl4pPr>
              <a:defRPr sz="2000">
                <a:solidFill>
                  <a:schemeClr val="bg2"/>
                </a:solidFill>
              </a:defRPr>
            </a:lvl4pPr>
            <a:lvl5pPr>
              <a:defRPr sz="2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Forename Surname,</a:t>
            </a:r>
            <a:br>
              <a:rPr lang="en-US"/>
            </a:br>
            <a:r>
              <a:rPr lang="en-US"/>
              <a:t>Job Title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B41DF9B-D237-5A46-AD5B-9343D80E868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457" r="19287" b="1083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0333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Pur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ECDB976-F945-4343-A93E-8A610A13BC1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 t="8170" r="18974" b="1080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22BC2AA-4125-6049-9B88-237DC41138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2712" y="2672080"/>
            <a:ext cx="7901048" cy="1287026"/>
          </a:xfrm>
          <a:prstGeom prst="rect">
            <a:avLst/>
          </a:prstGeom>
        </p:spPr>
        <p:txBody>
          <a:bodyPr lIns="0" tIns="0" rIns="0" bIns="0" anchor="b" anchorCtr="0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Presentation title goes here</a:t>
            </a:r>
            <a:br>
              <a:rPr lang="en-US"/>
            </a:br>
            <a:r>
              <a:rPr lang="en-US"/>
              <a:t>over two lines maximum</a:t>
            </a:r>
            <a:endParaRPr lang="en-GB"/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CDE03ED5-A535-EB4C-8221-E9550B823F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2456" y="3959106"/>
            <a:ext cx="7901304" cy="1232654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>
              <a:buNone/>
              <a:defRPr sz="2400">
                <a:solidFill>
                  <a:schemeClr val="bg2"/>
                </a:solidFill>
              </a:defRPr>
            </a:lvl1pPr>
            <a:lvl2pPr marL="457200" indent="0">
              <a:buNone/>
              <a:defRPr sz="2000">
                <a:solidFill>
                  <a:schemeClr val="bg2"/>
                </a:solidFill>
              </a:defRPr>
            </a:lvl2pPr>
            <a:lvl3pPr>
              <a:defRPr sz="2000">
                <a:solidFill>
                  <a:schemeClr val="bg2"/>
                </a:solidFill>
              </a:defRPr>
            </a:lvl3pPr>
            <a:lvl4pPr>
              <a:defRPr sz="2000">
                <a:solidFill>
                  <a:schemeClr val="bg2"/>
                </a:solidFill>
              </a:defRPr>
            </a:lvl4pPr>
            <a:lvl5pPr>
              <a:defRPr sz="2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Forename Surname,</a:t>
            </a:r>
            <a:br>
              <a:rPr lang="en-US"/>
            </a:br>
            <a:r>
              <a:rPr lang="en-US"/>
              <a:t>Job Title</a:t>
            </a:r>
          </a:p>
        </p:txBody>
      </p:sp>
    </p:spTree>
    <p:extLst>
      <p:ext uri="{BB962C8B-B14F-4D97-AF65-F5344CB8AC3E}">
        <p14:creationId xmlns:p14="http://schemas.microsoft.com/office/powerpoint/2010/main" val="14946745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Yellow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D22BC2AA-4125-6049-9B88-237DC41138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2712" y="2672080"/>
            <a:ext cx="7901048" cy="1287026"/>
          </a:xfrm>
          <a:prstGeom prst="rect">
            <a:avLst/>
          </a:prstGeom>
        </p:spPr>
        <p:txBody>
          <a:bodyPr lIns="0" tIns="0" rIns="0" bIns="0" anchor="b" anchorCtr="0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Presentation title goes here</a:t>
            </a:r>
            <a:br>
              <a:rPr lang="en-US"/>
            </a:br>
            <a:r>
              <a:rPr lang="en-US"/>
              <a:t>over two lines maximum</a:t>
            </a:r>
            <a:endParaRPr lang="en-GB"/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CDE03ED5-A535-EB4C-8221-E9550B823F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2456" y="3959106"/>
            <a:ext cx="7901304" cy="1232654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>
              <a:buNone/>
              <a:defRPr sz="2400">
                <a:solidFill>
                  <a:schemeClr val="bg2"/>
                </a:solidFill>
              </a:defRPr>
            </a:lvl1pPr>
            <a:lvl2pPr marL="457200" indent="0">
              <a:buNone/>
              <a:defRPr sz="2000">
                <a:solidFill>
                  <a:schemeClr val="bg2"/>
                </a:solidFill>
              </a:defRPr>
            </a:lvl2pPr>
            <a:lvl3pPr>
              <a:defRPr sz="2000">
                <a:solidFill>
                  <a:schemeClr val="bg2"/>
                </a:solidFill>
              </a:defRPr>
            </a:lvl3pPr>
            <a:lvl4pPr>
              <a:defRPr sz="2000">
                <a:solidFill>
                  <a:schemeClr val="bg2"/>
                </a:solidFill>
              </a:defRPr>
            </a:lvl4pPr>
            <a:lvl5pPr>
              <a:defRPr sz="2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Forename Surname,</a:t>
            </a:r>
            <a:br>
              <a:rPr lang="en-US"/>
            </a:br>
            <a:r>
              <a:rPr lang="en-US"/>
              <a:t>Job Title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4DEC1C-AA07-6243-964B-9B84013B77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" t="8491" r="19195" b="1070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8628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me Slide - R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576DA05-C575-514C-9827-286C426B218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499" r="19202" b="1070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22BC2AA-4125-6049-9B88-237DC41138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2712" y="2672080"/>
            <a:ext cx="7901048" cy="1287026"/>
          </a:xfrm>
          <a:prstGeom prst="rect">
            <a:avLst/>
          </a:prstGeom>
        </p:spPr>
        <p:txBody>
          <a:bodyPr lIns="0" tIns="0" rIns="0" bIns="0" anchor="b" anchorCtr="0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Forename Surname</a:t>
            </a:r>
            <a:endParaRPr lang="en-GB"/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CDE03ED5-A535-EB4C-8221-E9550B823F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2456" y="3959106"/>
            <a:ext cx="7901304" cy="1232654"/>
          </a:xfrm>
          <a:prstGeom prst="rect">
            <a:avLst/>
          </a:prstGeom>
        </p:spPr>
        <p:txBody>
          <a:bodyPr lIns="0" tIns="180000" rIns="0" bIns="0" anchor="t" anchorCtr="0">
            <a:noAutofit/>
          </a:bodyPr>
          <a:lstStyle>
            <a:lvl1pPr marL="0" indent="0">
              <a:buNone/>
              <a:defRPr sz="2400">
                <a:solidFill>
                  <a:schemeClr val="bg2"/>
                </a:solidFill>
              </a:defRPr>
            </a:lvl1pPr>
            <a:lvl2pPr marL="457200" indent="0">
              <a:buNone/>
              <a:defRPr sz="2000">
                <a:solidFill>
                  <a:schemeClr val="bg2"/>
                </a:solidFill>
              </a:defRPr>
            </a:lvl2pPr>
            <a:lvl3pPr>
              <a:defRPr sz="2000">
                <a:solidFill>
                  <a:schemeClr val="bg2"/>
                </a:solidFill>
              </a:defRPr>
            </a:lvl3pPr>
            <a:lvl4pPr>
              <a:defRPr sz="2000">
                <a:solidFill>
                  <a:schemeClr val="bg2"/>
                </a:solidFill>
              </a:defRPr>
            </a:lvl4pPr>
            <a:lvl5pPr>
              <a:defRPr sz="2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Job Title</a:t>
            </a:r>
          </a:p>
        </p:txBody>
      </p:sp>
    </p:spTree>
    <p:extLst>
      <p:ext uri="{BB962C8B-B14F-4D97-AF65-F5344CB8AC3E}">
        <p14:creationId xmlns:p14="http://schemas.microsoft.com/office/powerpoint/2010/main" val="15751457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me Slide - Turquois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69DE5C0-85DA-404C-9AFC-45CA845666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457" r="19287" b="1083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22BC2AA-4125-6049-9B88-237DC41138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2712" y="2672080"/>
            <a:ext cx="7901048" cy="1287026"/>
          </a:xfrm>
          <a:prstGeom prst="rect">
            <a:avLst/>
          </a:prstGeom>
        </p:spPr>
        <p:txBody>
          <a:bodyPr lIns="0" tIns="0" rIns="0" bIns="0" anchor="b" anchorCtr="0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Forename Surname</a:t>
            </a:r>
            <a:endParaRPr lang="en-GB"/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CDE03ED5-A535-EB4C-8221-E9550B823F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2456" y="3959106"/>
            <a:ext cx="7901304" cy="1232654"/>
          </a:xfrm>
          <a:prstGeom prst="rect">
            <a:avLst/>
          </a:prstGeom>
        </p:spPr>
        <p:txBody>
          <a:bodyPr lIns="0" tIns="180000" rIns="0" bIns="0" anchor="t" anchorCtr="0">
            <a:noAutofit/>
          </a:bodyPr>
          <a:lstStyle>
            <a:lvl1pPr marL="0" indent="0">
              <a:buNone/>
              <a:defRPr sz="2400">
                <a:solidFill>
                  <a:schemeClr val="bg2"/>
                </a:solidFill>
              </a:defRPr>
            </a:lvl1pPr>
            <a:lvl2pPr marL="457200" indent="0">
              <a:buNone/>
              <a:defRPr sz="2000">
                <a:solidFill>
                  <a:schemeClr val="bg2"/>
                </a:solidFill>
              </a:defRPr>
            </a:lvl2pPr>
            <a:lvl3pPr>
              <a:defRPr sz="2000">
                <a:solidFill>
                  <a:schemeClr val="bg2"/>
                </a:solidFill>
              </a:defRPr>
            </a:lvl3pPr>
            <a:lvl4pPr>
              <a:defRPr sz="2000">
                <a:solidFill>
                  <a:schemeClr val="bg2"/>
                </a:solidFill>
              </a:defRPr>
            </a:lvl4pPr>
            <a:lvl5pPr>
              <a:defRPr sz="2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Job Title</a:t>
            </a:r>
          </a:p>
        </p:txBody>
      </p:sp>
    </p:spTree>
    <p:extLst>
      <p:ext uri="{BB962C8B-B14F-4D97-AF65-F5344CB8AC3E}">
        <p14:creationId xmlns:p14="http://schemas.microsoft.com/office/powerpoint/2010/main" val="34700647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me Slide - Pur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ECDB976-F945-4343-A93E-8A610A13BC1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 t="8170" r="18974" b="1080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22BC2AA-4125-6049-9B88-237DC41138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2712" y="2672080"/>
            <a:ext cx="7901048" cy="1287026"/>
          </a:xfrm>
          <a:prstGeom prst="rect">
            <a:avLst/>
          </a:prstGeom>
        </p:spPr>
        <p:txBody>
          <a:bodyPr lIns="0" tIns="0" rIns="0" bIns="0" anchor="b" anchorCtr="0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Forename Surname</a:t>
            </a:r>
            <a:endParaRPr lang="en-GB"/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CDE03ED5-A535-EB4C-8221-E9550B823F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2456" y="3959106"/>
            <a:ext cx="7901304" cy="1232654"/>
          </a:xfrm>
          <a:prstGeom prst="rect">
            <a:avLst/>
          </a:prstGeom>
        </p:spPr>
        <p:txBody>
          <a:bodyPr lIns="0" tIns="180000" rIns="0" bIns="0" anchor="t" anchorCtr="0">
            <a:noAutofit/>
          </a:bodyPr>
          <a:lstStyle>
            <a:lvl1pPr marL="0" indent="0">
              <a:buNone/>
              <a:defRPr sz="2400">
                <a:solidFill>
                  <a:schemeClr val="bg2"/>
                </a:solidFill>
              </a:defRPr>
            </a:lvl1pPr>
            <a:lvl2pPr marL="457200" indent="0">
              <a:buNone/>
              <a:defRPr sz="2000">
                <a:solidFill>
                  <a:schemeClr val="bg2"/>
                </a:solidFill>
              </a:defRPr>
            </a:lvl2pPr>
            <a:lvl3pPr>
              <a:defRPr sz="2000">
                <a:solidFill>
                  <a:schemeClr val="bg2"/>
                </a:solidFill>
              </a:defRPr>
            </a:lvl3pPr>
            <a:lvl4pPr>
              <a:defRPr sz="2000">
                <a:solidFill>
                  <a:schemeClr val="bg2"/>
                </a:solidFill>
              </a:defRPr>
            </a:lvl4pPr>
            <a:lvl5pPr>
              <a:defRPr sz="2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Job Title</a:t>
            </a:r>
          </a:p>
        </p:txBody>
      </p:sp>
    </p:spTree>
    <p:extLst>
      <p:ext uri="{BB962C8B-B14F-4D97-AF65-F5344CB8AC3E}">
        <p14:creationId xmlns:p14="http://schemas.microsoft.com/office/powerpoint/2010/main" val="2324328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me Slide - Yellow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CB890F4-2E96-BC46-99FB-3789E1C9472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" t="8491" r="19195" b="1070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22BC2AA-4125-6049-9B88-237DC41138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2712" y="2672080"/>
            <a:ext cx="7901048" cy="1287026"/>
          </a:xfrm>
          <a:prstGeom prst="rect">
            <a:avLst/>
          </a:prstGeom>
        </p:spPr>
        <p:txBody>
          <a:bodyPr lIns="0" tIns="0" rIns="0" bIns="0" anchor="b" anchorCtr="0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Forename Surname</a:t>
            </a:r>
            <a:endParaRPr lang="en-GB"/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CDE03ED5-A535-EB4C-8221-E9550B823F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2456" y="3959106"/>
            <a:ext cx="7901304" cy="1232654"/>
          </a:xfrm>
          <a:prstGeom prst="rect">
            <a:avLst/>
          </a:prstGeom>
        </p:spPr>
        <p:txBody>
          <a:bodyPr lIns="0" tIns="180000" rIns="0" bIns="0" anchor="t" anchorCtr="0">
            <a:noAutofit/>
          </a:bodyPr>
          <a:lstStyle>
            <a:lvl1pPr marL="0" indent="0">
              <a:buNone/>
              <a:defRPr sz="2400">
                <a:solidFill>
                  <a:schemeClr val="bg2"/>
                </a:solidFill>
              </a:defRPr>
            </a:lvl1pPr>
            <a:lvl2pPr marL="457200" indent="0">
              <a:buNone/>
              <a:defRPr sz="2000">
                <a:solidFill>
                  <a:schemeClr val="bg2"/>
                </a:solidFill>
              </a:defRPr>
            </a:lvl2pPr>
            <a:lvl3pPr>
              <a:defRPr sz="2000">
                <a:solidFill>
                  <a:schemeClr val="bg2"/>
                </a:solidFill>
              </a:defRPr>
            </a:lvl3pPr>
            <a:lvl4pPr>
              <a:defRPr sz="2000">
                <a:solidFill>
                  <a:schemeClr val="bg2"/>
                </a:solidFill>
              </a:defRPr>
            </a:lvl4pPr>
            <a:lvl5pPr>
              <a:defRPr sz="2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Job Title</a:t>
            </a:r>
          </a:p>
        </p:txBody>
      </p:sp>
    </p:spTree>
    <p:extLst>
      <p:ext uri="{BB962C8B-B14F-4D97-AF65-F5344CB8AC3E}">
        <p14:creationId xmlns:p14="http://schemas.microsoft.com/office/powerpoint/2010/main" val="6593649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alues - Be Amazing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74EE50B-4640-4D4A-ABE2-CFAB54620BE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8414" b="201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8466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205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alues - Make Friend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FC4707D-2C98-5F4A-914B-A8277BD7DF9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699" b="9735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5020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205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lding Slide - Turquoi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D6CF06A-BBCD-F445-B80E-836EBBF59FB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81383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alues - Think Re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E01C50E-A40F-454E-A214-122CE22F51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9896" b="1053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470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2205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1986B208-B65A-4942-A362-D2A4A6609A0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C7CA4DA-511D-F540-A652-ECB25CFAB90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88857"/>
            <a:ext cx="10515600" cy="1325563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Breaker page title goes here</a:t>
            </a:r>
            <a:endParaRPr lang="en-GB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E89C7DF-6A82-0C4A-B1EF-16A5C621C1F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1828329"/>
            <a:ext cx="10515600" cy="1860550"/>
          </a:xfrm>
          <a:prstGeom prst="rect">
            <a:avLst/>
          </a:prstGeom>
        </p:spPr>
        <p:txBody>
          <a:bodyPr anchor="ctr" anchorCtr="1">
            <a:noAutofit/>
          </a:bodyPr>
          <a:lstStyle>
            <a:lvl1pPr marL="0" indent="0" algn="ctr">
              <a:buNone/>
              <a:defRPr sz="13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1.</a:t>
            </a:r>
          </a:p>
        </p:txBody>
      </p:sp>
    </p:spTree>
    <p:extLst>
      <p:ext uri="{BB962C8B-B14F-4D97-AF65-F5344CB8AC3E}">
        <p14:creationId xmlns:p14="http://schemas.microsoft.com/office/powerpoint/2010/main" val="268923820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7A3B5B-00EF-8C43-8932-3547BD9E31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9832" y="159180"/>
            <a:ext cx="9181892" cy="812886"/>
          </a:xfrm>
          <a:prstGeom prst="rect">
            <a:avLst/>
          </a:prstGeom>
        </p:spPr>
        <p:txBody>
          <a:bodyPr lIns="0" tIns="0" rIns="0" bIns="0" anchor="b" anchorCtr="0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Slide heading goes here</a:t>
            </a:r>
            <a:endParaRPr lang="en-GB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E0F0385C-6F90-604E-8D64-32A809513BF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9576" y="1738870"/>
            <a:ext cx="9182099" cy="4810211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 marL="360363" indent="-352425" hangingPunct="0">
              <a:spcBef>
                <a:spcPts val="0"/>
              </a:spcBef>
              <a:spcAft>
                <a:spcPts val="1800"/>
              </a:spcAft>
              <a:buClr>
                <a:schemeClr val="bg2"/>
              </a:buClr>
              <a:buSzPct val="80000"/>
              <a:buFont typeface="STIXGeneral-Regular" pitchFamily="2" charset="2"/>
              <a:buChar char="◦"/>
              <a:tabLst/>
              <a:defRPr sz="2400"/>
            </a:lvl1pPr>
          </a:lstStyle>
          <a:p>
            <a:pPr lvl="0"/>
            <a:r>
              <a:rPr lang="en-US"/>
              <a:t>Bullet points go here</a:t>
            </a:r>
          </a:p>
          <a:p>
            <a:pPr lvl="0"/>
            <a:r>
              <a:rPr lang="en-US"/>
              <a:t>Keep to a maximum of 5 bullets per slide</a:t>
            </a:r>
          </a:p>
          <a:p>
            <a:pPr lvl="0"/>
            <a:r>
              <a:rPr lang="en-US"/>
              <a:t>Use the template line spacing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4365004C-1580-C64E-B97F-3EE120943C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9576" y="972066"/>
            <a:ext cx="9182100" cy="584200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>
              <a:buNone/>
              <a:defRPr sz="2400">
                <a:solidFill>
                  <a:schemeClr val="bg2"/>
                </a:solidFill>
              </a:defRPr>
            </a:lvl1pPr>
            <a:lvl2pPr marL="457200" indent="0">
              <a:buNone/>
              <a:defRPr sz="2000">
                <a:solidFill>
                  <a:schemeClr val="bg2"/>
                </a:solidFill>
              </a:defRPr>
            </a:lvl2pPr>
            <a:lvl3pPr>
              <a:defRPr sz="2000">
                <a:solidFill>
                  <a:schemeClr val="bg2"/>
                </a:solidFill>
              </a:defRPr>
            </a:lvl3pPr>
            <a:lvl4pPr>
              <a:defRPr sz="2000">
                <a:solidFill>
                  <a:schemeClr val="bg2"/>
                </a:solidFill>
              </a:defRPr>
            </a:lvl4pPr>
            <a:lvl5pPr>
              <a:defRPr sz="2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BDD3DF7-73A1-1646-BD7B-61471CB173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204" b="10204"/>
          <a:stretch/>
        </p:blipFill>
        <p:spPr>
          <a:xfrm rot="18995786" flipH="1">
            <a:off x="3652354" y="545364"/>
            <a:ext cx="9433813" cy="5306520"/>
          </a:xfrm>
          <a:custGeom>
            <a:avLst/>
            <a:gdLst>
              <a:gd name="connsiteX0" fmla="*/ 0 w 9433813"/>
              <a:gd name="connsiteY0" fmla="*/ 0 h 5306520"/>
              <a:gd name="connsiteX1" fmla="*/ 0 w 9433813"/>
              <a:gd name="connsiteY1" fmla="*/ 3229214 h 5306520"/>
              <a:gd name="connsiteX2" fmla="*/ 1964656 w 9433813"/>
              <a:gd name="connsiteY2" fmla="*/ 5306520 h 5306520"/>
              <a:gd name="connsiteX3" fmla="*/ 7237086 w 9433813"/>
              <a:gd name="connsiteY3" fmla="*/ 5306520 h 5306520"/>
              <a:gd name="connsiteX4" fmla="*/ 9433813 w 9433813"/>
              <a:gd name="connsiteY4" fmla="*/ 3228920 h 5306520"/>
              <a:gd name="connsiteX5" fmla="*/ 9433813 w 9433813"/>
              <a:gd name="connsiteY5" fmla="*/ 0 h 5306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433813" h="5306520">
                <a:moveTo>
                  <a:pt x="0" y="0"/>
                </a:moveTo>
                <a:lnTo>
                  <a:pt x="0" y="3229214"/>
                </a:lnTo>
                <a:lnTo>
                  <a:pt x="1964656" y="5306520"/>
                </a:lnTo>
                <a:lnTo>
                  <a:pt x="7237086" y="5306520"/>
                </a:lnTo>
                <a:lnTo>
                  <a:pt x="9433813" y="3228920"/>
                </a:lnTo>
                <a:lnTo>
                  <a:pt x="9433813" y="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0839388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-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7A3B5B-00EF-8C43-8932-3547BD9E31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9832" y="159180"/>
            <a:ext cx="11370276" cy="812886"/>
          </a:xfrm>
          <a:prstGeom prst="rect">
            <a:avLst/>
          </a:prstGeom>
        </p:spPr>
        <p:txBody>
          <a:bodyPr lIns="0" tIns="0" rIns="0" bIns="0" anchor="b" anchorCtr="0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Slide heading goes here</a:t>
            </a:r>
            <a:endParaRPr lang="en-GB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E0F0385C-6F90-604E-8D64-32A809513BF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9576" y="1738870"/>
            <a:ext cx="11370532" cy="4605485"/>
          </a:xfrm>
          <a:prstGeom prst="rect">
            <a:avLst/>
          </a:prstGeom>
        </p:spPr>
        <p:txBody>
          <a:bodyPr wrap="square" lIns="0" tIns="0" rIns="0" bIns="0" numCol="2" spcCol="360000">
            <a:noAutofit/>
          </a:bodyPr>
          <a:lstStyle>
            <a:lvl1pPr marL="360363" marR="0" indent="-352425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>
                <a:schemeClr val="bg2"/>
              </a:buClr>
              <a:buSzPct val="80000"/>
              <a:buFont typeface="STIXGeneral-Regular" pitchFamily="2" charset="2"/>
              <a:buChar char="◦"/>
              <a:tabLst/>
              <a:defRPr sz="2400"/>
            </a:lvl1pPr>
          </a:lstStyle>
          <a:p>
            <a:pPr lvl="0"/>
            <a:r>
              <a:rPr lang="en-US"/>
              <a:t>First column bullet </a:t>
            </a:r>
            <a:br>
              <a:rPr lang="en-US"/>
            </a:br>
            <a:r>
              <a:rPr lang="en-US"/>
              <a:t>points go here</a:t>
            </a:r>
          </a:p>
          <a:p>
            <a:pPr lvl="0"/>
            <a:r>
              <a:rPr lang="en-US"/>
              <a:t>Keep to a maximum </a:t>
            </a:r>
            <a:br>
              <a:rPr lang="en-US"/>
            </a:br>
            <a:r>
              <a:rPr lang="en-US"/>
              <a:t>of 4 bullets per column</a:t>
            </a:r>
          </a:p>
          <a:p>
            <a:pPr lvl="0"/>
            <a:r>
              <a:rPr lang="en-US"/>
              <a:t>Use the template </a:t>
            </a:r>
            <a:br>
              <a:rPr lang="en-US"/>
            </a:br>
            <a:r>
              <a:rPr lang="en-US"/>
              <a:t>line spacing</a:t>
            </a:r>
          </a:p>
          <a:p>
            <a:pPr lvl="0"/>
            <a:endParaRPr lang="en-US"/>
          </a:p>
          <a:p>
            <a:pPr lvl="0"/>
            <a:endParaRPr lang="en-US"/>
          </a:p>
          <a:p>
            <a:pPr lvl="0"/>
            <a:endParaRPr lang="en-US"/>
          </a:p>
          <a:p>
            <a:pPr lvl="0"/>
            <a:r>
              <a:rPr lang="en-US"/>
              <a:t>Second column bullet </a:t>
            </a:r>
            <a:br>
              <a:rPr lang="en-US"/>
            </a:br>
            <a:r>
              <a:rPr lang="en-US"/>
              <a:t>points go here</a:t>
            </a:r>
          </a:p>
          <a:p>
            <a:pPr lvl="0"/>
            <a:r>
              <a:rPr lang="en-US"/>
              <a:t>Keep to a maximum </a:t>
            </a:r>
            <a:br>
              <a:rPr lang="en-US"/>
            </a:br>
            <a:r>
              <a:rPr lang="en-US"/>
              <a:t>of 4 bullets per column</a:t>
            </a:r>
          </a:p>
          <a:p>
            <a:pPr lvl="0"/>
            <a:r>
              <a:rPr lang="en-US"/>
              <a:t>Use the template </a:t>
            </a:r>
            <a:br>
              <a:rPr lang="en-US"/>
            </a:br>
            <a:r>
              <a:rPr lang="en-US"/>
              <a:t>line spacing</a:t>
            </a:r>
          </a:p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4365004C-1580-C64E-B97F-3EE120943C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9575" y="972066"/>
            <a:ext cx="11370533" cy="584200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>
              <a:buNone/>
              <a:defRPr sz="2400">
                <a:solidFill>
                  <a:schemeClr val="bg2"/>
                </a:solidFill>
              </a:defRPr>
            </a:lvl1pPr>
            <a:lvl2pPr marL="457200" indent="0">
              <a:buNone/>
              <a:defRPr sz="2000">
                <a:solidFill>
                  <a:schemeClr val="bg2"/>
                </a:solidFill>
              </a:defRPr>
            </a:lvl2pPr>
            <a:lvl3pPr>
              <a:defRPr sz="2000">
                <a:solidFill>
                  <a:schemeClr val="bg2"/>
                </a:solidFill>
              </a:defRPr>
            </a:lvl3pPr>
            <a:lvl4pPr>
              <a:defRPr sz="2000">
                <a:solidFill>
                  <a:schemeClr val="bg2"/>
                </a:solidFill>
              </a:defRPr>
            </a:lvl4pPr>
            <a:lvl5pPr>
              <a:defRPr sz="2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969173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15034466-317B-7649-B650-F3AA69D17BF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588477" y="1738869"/>
            <a:ext cx="7192362" cy="4810211"/>
          </a:xfrm>
          <a:prstGeom prst="rect">
            <a:avLst/>
          </a:prstGeom>
          <a:solidFill>
            <a:schemeClr val="accent1"/>
          </a:solidFill>
        </p:spPr>
        <p:txBody>
          <a:bodyPr>
            <a:normAutofit/>
          </a:bodyPr>
          <a:lstStyle>
            <a:lvl1pPr>
              <a:defRPr sz="100"/>
            </a:lvl1pPr>
          </a:lstStyle>
          <a:p>
            <a:endParaRPr lang="en-GB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97FBFAD8-5730-A44B-8DDC-5F131D4DD5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9832" y="159180"/>
            <a:ext cx="10424423" cy="812886"/>
          </a:xfrm>
          <a:prstGeom prst="rect">
            <a:avLst/>
          </a:prstGeom>
        </p:spPr>
        <p:txBody>
          <a:bodyPr lIns="0" tIns="0" rIns="0" bIns="0" anchor="b" anchorCtr="0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Slide heading goes here</a:t>
            </a:r>
            <a:endParaRPr lang="en-GB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6F55F5A8-A873-3D4F-952E-66B7A9759C0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9576" y="1738870"/>
            <a:ext cx="4014143" cy="4810211"/>
          </a:xfrm>
          <a:prstGeom prst="rect">
            <a:avLst/>
          </a:prstGeom>
        </p:spPr>
        <p:txBody>
          <a:bodyPr wrap="square" lIns="0" tIns="0" rIns="0" bIns="0" anchor="ctr" anchorCtr="0">
            <a:normAutofit/>
          </a:bodyPr>
          <a:lstStyle>
            <a:lvl1pPr marL="360363" indent="-352425" hangingPunct="0">
              <a:spcBef>
                <a:spcPts val="0"/>
              </a:spcBef>
              <a:spcAft>
                <a:spcPts val="1800"/>
              </a:spcAft>
              <a:buClr>
                <a:schemeClr val="bg2"/>
              </a:buClr>
              <a:buSzPct val="80000"/>
              <a:buFont typeface="STIXGeneral-Regular" pitchFamily="2" charset="2"/>
              <a:buChar char="◦"/>
              <a:tabLst/>
              <a:defRPr sz="2400"/>
            </a:lvl1pPr>
          </a:lstStyle>
          <a:p>
            <a:pPr lvl="0"/>
            <a:r>
              <a:rPr lang="en-US"/>
              <a:t>Bullet points go here</a:t>
            </a:r>
          </a:p>
          <a:p>
            <a:pPr lvl="0"/>
            <a:r>
              <a:rPr lang="en-US"/>
              <a:t>Keep to a maximum </a:t>
            </a:r>
            <a:br>
              <a:rPr lang="en-US"/>
            </a:br>
            <a:r>
              <a:rPr lang="en-US"/>
              <a:t>of 5 bullets per slide</a:t>
            </a:r>
          </a:p>
          <a:p>
            <a:pPr lvl="0"/>
            <a:r>
              <a:rPr lang="en-US"/>
              <a:t>Use the template </a:t>
            </a:r>
            <a:br>
              <a:rPr lang="en-US"/>
            </a:br>
            <a:r>
              <a:rPr lang="en-US"/>
              <a:t>line spacing</a:t>
            </a: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C9A75F99-BBB1-E34F-B625-26589231FC6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9575" y="972066"/>
            <a:ext cx="10424659" cy="584200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>
              <a:buNone/>
              <a:defRPr sz="2400">
                <a:solidFill>
                  <a:schemeClr val="bg2"/>
                </a:solidFill>
              </a:defRPr>
            </a:lvl1pPr>
            <a:lvl2pPr marL="457200" indent="0">
              <a:buNone/>
              <a:defRPr sz="2000">
                <a:solidFill>
                  <a:schemeClr val="bg2"/>
                </a:solidFill>
              </a:defRPr>
            </a:lvl2pPr>
            <a:lvl3pPr>
              <a:defRPr sz="2000">
                <a:solidFill>
                  <a:schemeClr val="bg2"/>
                </a:solidFill>
              </a:defRPr>
            </a:lvl3pPr>
            <a:lvl4pPr>
              <a:defRPr sz="2000">
                <a:solidFill>
                  <a:schemeClr val="bg2"/>
                </a:solidFill>
              </a:defRPr>
            </a:lvl4pPr>
            <a:lvl5pPr>
              <a:defRPr sz="2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888855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03D6A72-1089-F742-A621-65A77BA1AF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12192000" cy="6857999"/>
          </a:xfrm>
          <a:prstGeom prst="rect">
            <a:avLst/>
          </a:prstGeom>
        </p:spPr>
        <p:txBody>
          <a:bodyPr lIns="900000" tIns="900000" rIns="900000" bIns="900000" anchor="ctr" anchorCtr="1">
            <a:normAutofit/>
          </a:bodyPr>
          <a:lstStyle>
            <a:lvl1pPr algn="ctr">
              <a:defRPr sz="5400">
                <a:solidFill>
                  <a:schemeClr val="accent2"/>
                </a:solidFill>
              </a:defRPr>
            </a:lvl1pPr>
          </a:lstStyle>
          <a:p>
            <a:r>
              <a:rPr lang="en-US"/>
              <a:t>Large statement goes </a:t>
            </a:r>
            <a:br>
              <a:rPr lang="en-US"/>
            </a:br>
            <a:r>
              <a:rPr lang="en-US"/>
              <a:t>here over two to three </a:t>
            </a:r>
            <a:br>
              <a:rPr lang="en-US"/>
            </a:br>
            <a:r>
              <a:rPr lang="en-US"/>
              <a:t>lines maximum.</a:t>
            </a:r>
            <a:endParaRPr lang="en-GB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1E29F85-3BEA-2A44-8AA0-75B52EF586A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196" b="63280"/>
          <a:stretch/>
        </p:blipFill>
        <p:spPr>
          <a:xfrm>
            <a:off x="0" y="-1"/>
            <a:ext cx="12192000" cy="202474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34FE55D-D269-6C48-BFF0-A31CAD034AB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196" b="63280"/>
          <a:stretch/>
        </p:blipFill>
        <p:spPr>
          <a:xfrm rot="10800000">
            <a:off x="0" y="4833255"/>
            <a:ext cx="12192000" cy="2024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58759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Placehold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Media Placeholder 8">
            <a:extLst>
              <a:ext uri="{FF2B5EF4-FFF2-40B4-BE49-F238E27FC236}">
                <a16:creationId xmlns:a16="http://schemas.microsoft.com/office/drawing/2014/main" id="{9A470E29-9EFC-3041-883D-DF20329CE472}"/>
              </a:ext>
            </a:extLst>
          </p:cNvPr>
          <p:cNvSpPr>
            <a:spLocks noGrp="1"/>
          </p:cNvSpPr>
          <p:nvPr>
            <p:ph type="media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72557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2B8601F-42B4-B94E-88AF-DFF27AFB74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4168345"/>
            <a:ext cx="12192000" cy="1178011"/>
          </a:xfrm>
          <a:prstGeom prst="rect">
            <a:avLst/>
          </a:prstGeom>
        </p:spPr>
        <p:txBody>
          <a:bodyPr lIns="900000" tIns="900000" rIns="900000" bIns="900000" anchor="ctr" anchorCtr="1">
            <a:normAutofit/>
          </a:bodyPr>
          <a:lstStyle>
            <a:lvl1pPr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/>
              <a:t>Video title</a:t>
            </a:r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6AFA6C-E71F-DF46-B140-788E851ADFF0}"/>
              </a:ext>
            </a:extLst>
          </p:cNvPr>
          <p:cNvSpPr txBox="1"/>
          <p:nvPr userDrawn="1"/>
        </p:nvSpPr>
        <p:spPr>
          <a:xfrm>
            <a:off x="4219525" y="832022"/>
            <a:ext cx="3752950" cy="315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9900">
                <a:solidFill>
                  <a:schemeClr val="bg1"/>
                </a:solidFill>
              </a:rPr>
              <a:t>VT</a:t>
            </a:r>
          </a:p>
        </p:txBody>
      </p:sp>
    </p:spTree>
    <p:extLst>
      <p:ext uri="{BB962C8B-B14F-4D97-AF65-F5344CB8AC3E}">
        <p14:creationId xmlns:p14="http://schemas.microsoft.com/office/powerpoint/2010/main" val="191724464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D2FFEFF-BE4E-7940-8DF3-21773E47BF7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163048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Image with Quot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D2FFEFF-BE4E-7940-8DF3-21773E47BF7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GB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0400684-E3E6-0B49-9D70-7F7B907E87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12192000" cy="6857999"/>
          </a:xfrm>
          <a:prstGeom prst="rect">
            <a:avLst/>
          </a:prstGeom>
        </p:spPr>
        <p:txBody>
          <a:bodyPr lIns="900000" tIns="900000" rIns="900000" bIns="900000" anchor="ctr" anchorCtr="1">
            <a:normAutofit/>
          </a:bodyPr>
          <a:lstStyle>
            <a:lvl1pPr algn="ctr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GB"/>
              <a:t>Quote to go here</a:t>
            </a:r>
            <a:br>
              <a:rPr lang="en-GB"/>
            </a:br>
            <a:r>
              <a:rPr lang="en-GB"/>
              <a:t>over two to three</a:t>
            </a:r>
            <a:br>
              <a:rPr lang="en-GB"/>
            </a:br>
            <a:r>
              <a:rPr lang="en-GB"/>
              <a:t>lines maximum</a:t>
            </a:r>
          </a:p>
        </p:txBody>
      </p:sp>
    </p:spTree>
    <p:extLst>
      <p:ext uri="{BB962C8B-B14F-4D97-AF65-F5344CB8AC3E}">
        <p14:creationId xmlns:p14="http://schemas.microsoft.com/office/powerpoint/2010/main" val="26972009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lding Slide -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A19CFEF-7179-0246-B712-D79ABE0A279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60966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Image with Most Love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D2FFEFF-BE4E-7940-8DF3-21773E47BF7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6857999"/>
          </a:xfrm>
        </p:spPr>
        <p:txBody>
          <a:bodyPr/>
          <a:lstStyle/>
          <a:p>
            <a:endParaRPr lang="en-GB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444025D-17D8-9B4D-8B57-D6B26DDD0D1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898700" y="2042652"/>
            <a:ext cx="2394600" cy="2772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95110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C48C1-6D01-C148-85D5-9125ADD3A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FAE026-A863-1341-A1F9-BAD1FA59EF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8480424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genda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ine 17"/>
          <p:cNvSpPr>
            <a:spLocks noChangeShapeType="1"/>
          </p:cNvSpPr>
          <p:nvPr/>
        </p:nvSpPr>
        <p:spPr bwMode="auto">
          <a:xfrm>
            <a:off x="1" y="6261100"/>
            <a:ext cx="12192000" cy="0"/>
          </a:xfrm>
          <a:prstGeom prst="line">
            <a:avLst/>
          </a:prstGeom>
          <a:noFill/>
          <a:ln w="25400">
            <a:solidFill>
              <a:srgbClr val="C0C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 sz="180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110065" y="398836"/>
            <a:ext cx="11886864" cy="5482187"/>
          </a:xfrm>
          <a:prstGeom prst="rect">
            <a:avLst/>
          </a:prstGeom>
        </p:spPr>
        <p:txBody>
          <a:bodyPr anchor="ctr"/>
          <a:lstStyle>
            <a:lvl1pPr marL="0" indent="0">
              <a:buSzPct val="85000"/>
              <a:buFont typeface="Wingdings" panose="05000000000000000000" pitchFamily="2" charset="2"/>
              <a:buNone/>
              <a:defRPr sz="3200" baseline="0">
                <a:solidFill>
                  <a:schemeClr val="bg1">
                    <a:lumMod val="50000"/>
                  </a:schemeClr>
                </a:solidFill>
              </a:defRPr>
            </a:lvl1pPr>
            <a:lvl2pPr marL="539750" indent="-179388">
              <a:buSzPct val="85000"/>
              <a:buFont typeface="Wingdings" panose="05000000000000000000" pitchFamily="2" charset="2"/>
              <a:buChar char="§"/>
              <a:defRPr sz="1600"/>
            </a:lvl2pPr>
            <a:lvl3pPr marL="893763" indent="-173038">
              <a:buSzPct val="85000"/>
              <a:buFont typeface="Wingdings" panose="05000000000000000000" pitchFamily="2" charset="2"/>
              <a:buChar char="§"/>
              <a:defRPr sz="1600"/>
            </a:lvl3pPr>
            <a:lvl4pPr marL="1254125" indent="-180975">
              <a:buSzPct val="85000"/>
              <a:buFont typeface="Wingdings" panose="05000000000000000000" pitchFamily="2" charset="2"/>
              <a:buChar char="§"/>
              <a:defRPr sz="1600"/>
            </a:lvl4pPr>
            <a:lvl5pPr marL="1614488" indent="-180975">
              <a:buSzPct val="85000"/>
              <a:buFont typeface="Wingdings" panose="05000000000000000000" pitchFamily="2" charset="2"/>
              <a:buChar char="§"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pic>
        <p:nvPicPr>
          <p:cNvPr id="6" name="Picture 2" descr="va_vhols_p_r3d_1_lge_cmyk.jpg">
            <a:extLst>
              <a:ext uri="{FF2B5EF4-FFF2-40B4-BE49-F238E27FC236}">
                <a16:creationId xmlns:a16="http://schemas.microsoft.com/office/drawing/2014/main" id="{DBAE55BC-5CC6-4C97-B623-4D4EA5A4957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3193" y="6388102"/>
            <a:ext cx="2584507" cy="352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8069074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1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2118" y="1590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4" name="Object 1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18" y="1590"/>
                        <a:ext cx="2116" cy="1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/>
          <p:cNvSpPr/>
          <p:nvPr>
            <p:custDataLst>
              <p:tags r:id="rId3"/>
            </p:custDataLst>
          </p:nvPr>
        </p:nvSpPr>
        <p:spPr>
          <a:xfrm>
            <a:off x="0" y="0"/>
            <a:ext cx="158771" cy="15875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sz="2400" b="0" i="0" baseline="0">
              <a:latin typeface="Arial"/>
              <a:ea typeface="MS PGothic"/>
              <a:cs typeface="Arial"/>
              <a:sym typeface="Arial"/>
            </a:endParaRPr>
          </a:p>
        </p:txBody>
      </p:sp>
      <p:sp>
        <p:nvSpPr>
          <p:cNvPr id="7" name="Line 8"/>
          <p:cNvSpPr>
            <a:spLocks noChangeShapeType="1"/>
          </p:cNvSpPr>
          <p:nvPr/>
        </p:nvSpPr>
        <p:spPr bwMode="auto">
          <a:xfrm>
            <a:off x="1" y="6261100"/>
            <a:ext cx="12192000" cy="0"/>
          </a:xfrm>
          <a:prstGeom prst="line">
            <a:avLst/>
          </a:prstGeom>
          <a:noFill/>
          <a:ln w="25400">
            <a:solidFill>
              <a:srgbClr val="C0C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1433" tIns="45717" rIns="91433" bIns="45717"/>
          <a:lstStyle/>
          <a:p>
            <a:endParaRPr lang="en-GB" sz="1800"/>
          </a:p>
        </p:txBody>
      </p:sp>
      <p:sp>
        <p:nvSpPr>
          <p:cNvPr id="8" name="TextBox 3"/>
          <p:cNvSpPr txBox="1">
            <a:spLocks noChangeArrowheads="1"/>
          </p:cNvSpPr>
          <p:nvPr/>
        </p:nvSpPr>
        <p:spPr bwMode="auto">
          <a:xfrm>
            <a:off x="-14817" y="6445252"/>
            <a:ext cx="505884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GB" sz="1000">
                <a:solidFill>
                  <a:srgbClr val="000000"/>
                </a:solidFill>
                <a:ea typeface="ＭＳ Ｐゴシック" pitchFamily="34" charset="-128"/>
              </a:rPr>
              <a:t> </a:t>
            </a:r>
            <a:fld id="{6FB6E4AD-A590-4F69-8833-50C4ACB9E25B}" type="slidenum">
              <a:rPr lang="en-GB" sz="1000" smtClean="0">
                <a:solidFill>
                  <a:srgbClr val="000000"/>
                </a:solidFill>
                <a:ea typeface="ＭＳ Ｐゴシック" pitchFamily="34" charset="-128"/>
              </a:rPr>
              <a:pPr algn="ctr" eaLnBrk="1" hangingPunct="1">
                <a:defRPr/>
              </a:pPr>
              <a:t>‹#›</a:t>
            </a:fld>
            <a:endParaRPr lang="en-GB" sz="1000">
              <a:solidFill>
                <a:srgbClr val="000000"/>
              </a:solidFill>
              <a:ea typeface="ＭＳ Ｐゴシック" pitchFamily="34" charset="-128"/>
            </a:endParaRPr>
          </a:p>
        </p:txBody>
      </p:sp>
      <p:sp>
        <p:nvSpPr>
          <p:cNvPr id="9" name="Line 8"/>
          <p:cNvSpPr>
            <a:spLocks noChangeShapeType="1"/>
          </p:cNvSpPr>
          <p:nvPr/>
        </p:nvSpPr>
        <p:spPr bwMode="auto">
          <a:xfrm>
            <a:off x="1" y="900113"/>
            <a:ext cx="12192000" cy="0"/>
          </a:xfrm>
          <a:prstGeom prst="line">
            <a:avLst/>
          </a:prstGeom>
          <a:noFill/>
          <a:ln w="25400">
            <a:solidFill>
              <a:srgbClr val="C0C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 sz="180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11" name="Picture 2" descr="va_vhols_p_r3d_1_lge_cmyk.jpg">
            <a:extLst>
              <a:ext uri="{FF2B5EF4-FFF2-40B4-BE49-F238E27FC236}">
                <a16:creationId xmlns:a16="http://schemas.microsoft.com/office/drawing/2014/main" id="{282BCAD7-7F96-4A81-9F68-B9F1E7DBF990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3193" y="6388102"/>
            <a:ext cx="2584507" cy="352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7960929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ext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1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2118" y="1590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4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5" name="Object 1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18" y="1590"/>
                        <a:ext cx="2116" cy="1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/>
          <p:cNvSpPr/>
          <p:nvPr>
            <p:custDataLst>
              <p:tags r:id="rId3"/>
            </p:custDataLst>
          </p:nvPr>
        </p:nvSpPr>
        <p:spPr>
          <a:xfrm>
            <a:off x="0" y="0"/>
            <a:ext cx="158771" cy="15875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sz="2400" b="0" i="0" baseline="0">
              <a:latin typeface="Arial"/>
              <a:ea typeface="MS PGothic"/>
              <a:cs typeface="Arial"/>
              <a:sym typeface="Arial"/>
            </a:endParaRPr>
          </a:p>
        </p:txBody>
      </p:sp>
      <p:sp>
        <p:nvSpPr>
          <p:cNvPr id="8" name="Line 8"/>
          <p:cNvSpPr>
            <a:spLocks noChangeShapeType="1"/>
          </p:cNvSpPr>
          <p:nvPr/>
        </p:nvSpPr>
        <p:spPr bwMode="auto">
          <a:xfrm>
            <a:off x="1" y="6261100"/>
            <a:ext cx="12192000" cy="0"/>
          </a:xfrm>
          <a:prstGeom prst="line">
            <a:avLst/>
          </a:prstGeom>
          <a:noFill/>
          <a:ln w="25400">
            <a:solidFill>
              <a:srgbClr val="C0C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1433" tIns="45717" rIns="91433" bIns="45717"/>
          <a:lstStyle/>
          <a:p>
            <a:endParaRPr lang="en-GB" sz="1800"/>
          </a:p>
        </p:txBody>
      </p:sp>
      <p:sp>
        <p:nvSpPr>
          <p:cNvPr id="9" name="TextBox 3"/>
          <p:cNvSpPr txBox="1">
            <a:spLocks noChangeArrowheads="1"/>
          </p:cNvSpPr>
          <p:nvPr/>
        </p:nvSpPr>
        <p:spPr bwMode="auto">
          <a:xfrm>
            <a:off x="-14817" y="6445252"/>
            <a:ext cx="505884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GB" sz="1000">
                <a:solidFill>
                  <a:srgbClr val="000000"/>
                </a:solidFill>
                <a:ea typeface="ＭＳ Ｐゴシック" pitchFamily="34" charset="-128"/>
              </a:rPr>
              <a:t> </a:t>
            </a:r>
            <a:fld id="{88E6DFCE-7721-4C85-B67A-F945A3405A5B}" type="slidenum">
              <a:rPr lang="en-GB" sz="1000" smtClean="0">
                <a:solidFill>
                  <a:srgbClr val="000000"/>
                </a:solidFill>
                <a:ea typeface="ＭＳ Ｐゴシック" pitchFamily="34" charset="-128"/>
              </a:rPr>
              <a:pPr algn="ctr" eaLnBrk="1" hangingPunct="1">
                <a:defRPr/>
              </a:pPr>
              <a:t>‹#›</a:t>
            </a:fld>
            <a:endParaRPr lang="en-GB" sz="1000">
              <a:solidFill>
                <a:srgbClr val="000000"/>
              </a:solidFill>
              <a:ea typeface="ＭＳ Ｐゴシック" pitchFamily="34" charset="-128"/>
            </a:endParaRPr>
          </a:p>
        </p:txBody>
      </p:sp>
      <p:sp>
        <p:nvSpPr>
          <p:cNvPr id="11" name="Line 8"/>
          <p:cNvSpPr>
            <a:spLocks noChangeShapeType="1"/>
          </p:cNvSpPr>
          <p:nvPr/>
        </p:nvSpPr>
        <p:spPr bwMode="auto">
          <a:xfrm>
            <a:off x="1" y="900113"/>
            <a:ext cx="12192000" cy="0"/>
          </a:xfrm>
          <a:prstGeom prst="line">
            <a:avLst/>
          </a:prstGeom>
          <a:noFill/>
          <a:ln w="25400">
            <a:solidFill>
              <a:srgbClr val="C0C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 sz="180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110065" y="1435354"/>
            <a:ext cx="11886864" cy="4535488"/>
          </a:xfrm>
          <a:prstGeom prst="rect">
            <a:avLst/>
          </a:prstGeom>
        </p:spPr>
        <p:txBody>
          <a:bodyPr/>
          <a:lstStyle>
            <a:lvl1pPr marL="182563" indent="-182563">
              <a:buSzPct val="85000"/>
              <a:buFont typeface="Wingdings" panose="05000000000000000000" pitchFamily="2" charset="2"/>
              <a:buChar char="§"/>
              <a:defRPr sz="1600"/>
            </a:lvl1pPr>
            <a:lvl2pPr marL="539750" indent="-179388">
              <a:buSzPct val="85000"/>
              <a:buFont typeface="Wingdings" panose="05000000000000000000" pitchFamily="2" charset="2"/>
              <a:buChar char="§"/>
              <a:defRPr sz="1600"/>
            </a:lvl2pPr>
            <a:lvl3pPr marL="893763" indent="-173038">
              <a:buSzPct val="85000"/>
              <a:buFont typeface="Wingdings" panose="05000000000000000000" pitchFamily="2" charset="2"/>
              <a:buChar char="§"/>
              <a:defRPr sz="1600"/>
            </a:lvl3pPr>
            <a:lvl4pPr marL="1254125" indent="-180975">
              <a:buSzPct val="85000"/>
              <a:buFont typeface="Wingdings" panose="05000000000000000000" pitchFamily="2" charset="2"/>
              <a:buChar char="§"/>
              <a:defRPr sz="1600"/>
            </a:lvl4pPr>
            <a:lvl5pPr marL="1614488" indent="-180975">
              <a:buSzPct val="85000"/>
              <a:buFont typeface="Wingdings" panose="05000000000000000000" pitchFamily="2" charset="2"/>
              <a:buChar char="§"/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Title 4"/>
          <p:cNvSpPr>
            <a:spLocks noGrp="1"/>
          </p:cNvSpPr>
          <p:nvPr>
            <p:ph type="title"/>
          </p:nvPr>
        </p:nvSpPr>
        <p:spPr>
          <a:xfrm>
            <a:off x="110066" y="-9144"/>
            <a:ext cx="11838095" cy="90011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0" name="Text Placeholder 12"/>
          <p:cNvSpPr>
            <a:spLocks noGrp="1"/>
          </p:cNvSpPr>
          <p:nvPr>
            <p:ph type="body" sz="quarter" idx="11"/>
          </p:nvPr>
        </p:nvSpPr>
        <p:spPr>
          <a:xfrm>
            <a:off x="110067" y="910114"/>
            <a:ext cx="11851026" cy="3260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i="1" baseline="0"/>
            </a:lvl1pPr>
          </a:lstStyle>
          <a:p>
            <a:pPr lvl="0"/>
            <a:r>
              <a:rPr lang="en-US" altLang="en-US"/>
              <a:t>Click to edit Master text styles</a:t>
            </a:r>
          </a:p>
        </p:txBody>
      </p:sp>
      <p:pic>
        <p:nvPicPr>
          <p:cNvPr id="13" name="Picture 2" descr="va_vhols_p_r3d_1_lge_cmyk.jpg">
            <a:extLst>
              <a:ext uri="{FF2B5EF4-FFF2-40B4-BE49-F238E27FC236}">
                <a16:creationId xmlns:a16="http://schemas.microsoft.com/office/drawing/2014/main" id="{94547CD8-C4B4-4F5C-872E-7B65C5A655AA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3193" y="6388102"/>
            <a:ext cx="2584507" cy="352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4002081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1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2118" y="1590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8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4" name="Object 1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18" y="1590"/>
                        <a:ext cx="2116" cy="1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/>
          <p:cNvSpPr/>
          <p:nvPr>
            <p:custDataLst>
              <p:tags r:id="rId3"/>
            </p:custDataLst>
          </p:nvPr>
        </p:nvSpPr>
        <p:spPr>
          <a:xfrm>
            <a:off x="0" y="0"/>
            <a:ext cx="158771" cy="15875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sz="2400" b="0" i="0" baseline="0">
              <a:latin typeface="Arial"/>
              <a:ea typeface="MS PGothic"/>
              <a:cs typeface="Arial"/>
              <a:sym typeface="Arial"/>
            </a:endParaRPr>
          </a:p>
        </p:txBody>
      </p:sp>
      <p:sp>
        <p:nvSpPr>
          <p:cNvPr id="7" name="Line 8"/>
          <p:cNvSpPr>
            <a:spLocks noChangeShapeType="1"/>
          </p:cNvSpPr>
          <p:nvPr/>
        </p:nvSpPr>
        <p:spPr bwMode="auto">
          <a:xfrm>
            <a:off x="1" y="6261100"/>
            <a:ext cx="12192000" cy="0"/>
          </a:xfrm>
          <a:prstGeom prst="line">
            <a:avLst/>
          </a:prstGeom>
          <a:noFill/>
          <a:ln w="25400">
            <a:solidFill>
              <a:srgbClr val="C0C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1433" tIns="45717" rIns="91433" bIns="45717"/>
          <a:lstStyle/>
          <a:p>
            <a:endParaRPr lang="en-GB" sz="1800"/>
          </a:p>
        </p:txBody>
      </p:sp>
      <p:sp>
        <p:nvSpPr>
          <p:cNvPr id="8" name="TextBox 3"/>
          <p:cNvSpPr txBox="1">
            <a:spLocks noChangeArrowheads="1"/>
          </p:cNvSpPr>
          <p:nvPr/>
        </p:nvSpPr>
        <p:spPr bwMode="auto">
          <a:xfrm>
            <a:off x="-14817" y="6445252"/>
            <a:ext cx="505884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GB" sz="1000">
                <a:solidFill>
                  <a:srgbClr val="000000"/>
                </a:solidFill>
                <a:ea typeface="ＭＳ Ｐゴシック" pitchFamily="34" charset="-128"/>
              </a:rPr>
              <a:t> </a:t>
            </a:r>
            <a:fld id="{78351206-DDC8-47BF-8532-FE586E007E2E}" type="slidenum">
              <a:rPr lang="en-GB" sz="1000" smtClean="0">
                <a:solidFill>
                  <a:srgbClr val="000000"/>
                </a:solidFill>
                <a:ea typeface="ＭＳ Ｐゴシック" pitchFamily="34" charset="-128"/>
              </a:rPr>
              <a:pPr algn="ctr" eaLnBrk="1" hangingPunct="1">
                <a:defRPr/>
              </a:pPr>
              <a:t>‹#›</a:t>
            </a:fld>
            <a:endParaRPr lang="en-GB" sz="1000">
              <a:solidFill>
                <a:srgbClr val="000000"/>
              </a:solidFill>
              <a:ea typeface="ＭＳ Ｐゴシック" pitchFamily="34" charset="-128"/>
            </a:endParaRPr>
          </a:p>
        </p:txBody>
      </p:sp>
      <p:sp>
        <p:nvSpPr>
          <p:cNvPr id="9" name="Line 8"/>
          <p:cNvSpPr>
            <a:spLocks noChangeShapeType="1"/>
          </p:cNvSpPr>
          <p:nvPr/>
        </p:nvSpPr>
        <p:spPr bwMode="auto">
          <a:xfrm>
            <a:off x="1" y="900113"/>
            <a:ext cx="12192000" cy="0"/>
          </a:xfrm>
          <a:prstGeom prst="line">
            <a:avLst/>
          </a:prstGeom>
          <a:noFill/>
          <a:ln w="25400">
            <a:solidFill>
              <a:srgbClr val="C0C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 sz="1800"/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110065" y="1066800"/>
            <a:ext cx="11886864" cy="4904042"/>
          </a:xfrm>
          <a:prstGeom prst="rect">
            <a:avLst/>
          </a:prstGeom>
        </p:spPr>
        <p:txBody>
          <a:bodyPr/>
          <a:lstStyle>
            <a:lvl1pPr marL="182563" indent="-182563">
              <a:buSzPct val="85000"/>
              <a:buFont typeface="Wingdings" panose="05000000000000000000" pitchFamily="2" charset="2"/>
              <a:buChar char="§"/>
              <a:defRPr sz="1600"/>
            </a:lvl1pPr>
            <a:lvl2pPr marL="539750" indent="-179388">
              <a:buSzPct val="85000"/>
              <a:buFont typeface="Wingdings" panose="05000000000000000000" pitchFamily="2" charset="2"/>
              <a:buChar char="§"/>
              <a:defRPr sz="1600"/>
            </a:lvl2pPr>
            <a:lvl3pPr marL="893763" indent="-173038">
              <a:buSzPct val="85000"/>
              <a:buFont typeface="Wingdings" panose="05000000000000000000" pitchFamily="2" charset="2"/>
              <a:buChar char="§"/>
              <a:defRPr sz="1600"/>
            </a:lvl3pPr>
            <a:lvl4pPr marL="1254125" indent="-180975">
              <a:buSzPct val="85000"/>
              <a:buFont typeface="Wingdings" panose="05000000000000000000" pitchFamily="2" charset="2"/>
              <a:buChar char="§"/>
              <a:defRPr sz="1600"/>
            </a:lvl4pPr>
            <a:lvl5pPr marL="1614488" indent="-180975">
              <a:buSzPct val="85000"/>
              <a:buFont typeface="Wingdings" panose="05000000000000000000" pitchFamily="2" charset="2"/>
              <a:buChar char="§"/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Title 4"/>
          <p:cNvSpPr>
            <a:spLocks noGrp="1"/>
          </p:cNvSpPr>
          <p:nvPr>
            <p:ph type="title"/>
          </p:nvPr>
        </p:nvSpPr>
        <p:spPr>
          <a:xfrm>
            <a:off x="110066" y="-9144"/>
            <a:ext cx="11838095" cy="90011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11" name="Picture 2" descr="va_vhols_p_r3d_1_lge_cmyk.jpg">
            <a:extLst>
              <a:ext uri="{FF2B5EF4-FFF2-40B4-BE49-F238E27FC236}">
                <a16:creationId xmlns:a16="http://schemas.microsoft.com/office/drawing/2014/main" id="{1EB6C3B8-716E-4325-9752-4D8E25226ED9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3193" y="6388102"/>
            <a:ext cx="2584507" cy="352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9126678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17"/>
          <p:cNvSpPr>
            <a:spLocks noChangeShapeType="1"/>
          </p:cNvSpPr>
          <p:nvPr/>
        </p:nvSpPr>
        <p:spPr bwMode="auto">
          <a:xfrm>
            <a:off x="1" y="6261100"/>
            <a:ext cx="12192000" cy="0"/>
          </a:xfrm>
          <a:prstGeom prst="line">
            <a:avLst/>
          </a:prstGeom>
          <a:noFill/>
          <a:ln w="25400">
            <a:solidFill>
              <a:srgbClr val="C0C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 sz="1800"/>
          </a:p>
        </p:txBody>
      </p:sp>
      <p:pic>
        <p:nvPicPr>
          <p:cNvPr id="4" name="Picture 2" descr="va_vhols_p_r3d_1_lge_cmyk.jpg">
            <a:extLst>
              <a:ext uri="{FF2B5EF4-FFF2-40B4-BE49-F238E27FC236}">
                <a16:creationId xmlns:a16="http://schemas.microsoft.com/office/drawing/2014/main" id="{F58A7D1F-1F48-46C7-931F-1CD6807A857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3193" y="6388102"/>
            <a:ext cx="2584507" cy="352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17292003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C48C1-6D01-C148-85D5-9125ADD3A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FAE026-A863-1341-A1F9-BAD1FA59EF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8783664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- R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D22BC2AA-4125-6049-9B88-237DC41138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2712" y="2672080"/>
            <a:ext cx="7901048" cy="1287026"/>
          </a:xfrm>
          <a:prstGeom prst="rect">
            <a:avLst/>
          </a:prstGeom>
        </p:spPr>
        <p:txBody>
          <a:bodyPr lIns="0" tIns="0" rIns="0" bIns="0" anchor="b" anchorCtr="0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Presentation title goes here</a:t>
            </a:r>
            <a:br>
              <a:rPr lang="en-US"/>
            </a:br>
            <a:r>
              <a:rPr lang="en-US"/>
              <a:t>over two lines maximum</a:t>
            </a:r>
            <a:endParaRPr lang="en-GB"/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CDE03ED5-A535-EB4C-8221-E9550B823F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2456" y="3959106"/>
            <a:ext cx="7901304" cy="1232654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>
              <a:buNone/>
              <a:defRPr sz="2400">
                <a:solidFill>
                  <a:schemeClr val="bg2"/>
                </a:solidFill>
              </a:defRPr>
            </a:lvl1pPr>
            <a:lvl2pPr marL="457200" indent="0">
              <a:buNone/>
              <a:defRPr sz="2000">
                <a:solidFill>
                  <a:schemeClr val="bg2"/>
                </a:solidFill>
              </a:defRPr>
            </a:lvl2pPr>
            <a:lvl3pPr>
              <a:defRPr sz="2000">
                <a:solidFill>
                  <a:schemeClr val="bg2"/>
                </a:solidFill>
              </a:defRPr>
            </a:lvl3pPr>
            <a:lvl4pPr>
              <a:defRPr sz="2000">
                <a:solidFill>
                  <a:schemeClr val="bg2"/>
                </a:solidFill>
              </a:defRPr>
            </a:lvl4pPr>
            <a:lvl5pPr>
              <a:defRPr sz="2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Forename Surname,</a:t>
            </a:r>
            <a:br>
              <a:rPr lang="en-US"/>
            </a:br>
            <a:r>
              <a:rPr lang="en-US"/>
              <a:t>Job Title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10D0B00-40BE-CA48-A4DB-E18217116D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499" r="19202" b="1070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5411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olding Slide - 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3F86978-1A12-EC49-B135-34A3557D6DB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7762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lding Slide - 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4001C3F-B429-D543-83AB-8E8A7778B4F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50898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A82472-81C2-4F48-922E-F6DD031546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09D8C7-8AA1-1449-A56A-1F60A3B318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5E49BE-1C4D-EA46-8148-0E82160A30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E2877-CBF3-3B41-95D4-0623E2B3C8F2}" type="datetimeFigureOut">
              <a:rPr lang="en-US" smtClean="0"/>
              <a:t>6/21/2020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EA174F-9B2B-F949-8894-A677F8E433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D9A9AD-28BF-0043-A1E2-DE89B75D0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AD01C-6556-414F-AB74-4C022B80E0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65239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C48C1-6D01-C148-85D5-9125ADD3A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FAE026-A863-1341-A1F9-BAD1FA59EF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8768837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5D1980-AFE5-A740-BDA3-0645C62EF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C41FF8-6BB0-3E43-B47E-51DB235F49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9614CD-DB82-D54D-8DCD-86E188D34E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E2877-CBF3-3B41-95D4-0623E2B3C8F2}" type="datetimeFigureOut">
              <a:rPr lang="en-US" smtClean="0"/>
              <a:t>6/21/2020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84A8F1-9DDD-F940-B1E2-2F4379D795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7D32DE-FFCB-9D4A-A39E-8665EF5BC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AD01C-6556-414F-AB74-4C022B80E0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39531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E0108-A03C-5248-B7FF-07606D883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6D36C8-174D-B440-AD00-014EF2CBA6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5EA426-0F6C-9D46-B564-884C186E63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FD515E-0877-274F-AD79-1389460338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E2877-CBF3-3B41-95D4-0623E2B3C8F2}" type="datetimeFigureOut">
              <a:rPr lang="en-US" smtClean="0"/>
              <a:t>6/21/2020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008250-CFFC-C643-8C7B-2E330ADEFD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2F6958-F227-444A-88B5-0CDF5AF8E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AD01C-6556-414F-AB74-4C022B80E0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26193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CDE54A-CC30-3946-97B4-7036683EB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AFD396-AD0E-564B-9103-8DC7F7E27D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8103B5-F9CD-694A-932B-058380E7A3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2D8E81-CFBA-4F47-8468-4EE7EB05E3A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ECBDC14-BF60-0B40-BAC7-30351E90081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69FBEC0-F226-3E48-B3A2-13D9433EB8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E2877-CBF3-3B41-95D4-0623E2B3C8F2}" type="datetimeFigureOut">
              <a:rPr lang="en-US" smtClean="0"/>
              <a:t>6/21/2020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CE429C5-D1E0-604D-AFF6-0645D92F3D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54087A1-0238-B14F-94C0-801AC9A68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AD01C-6556-414F-AB74-4C022B80E0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51233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7A64B-FC0B-BF41-B7ED-F4C5694A3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7F19758-B9B4-D244-96D0-AFC698A78D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E2877-CBF3-3B41-95D4-0623E2B3C8F2}" type="datetimeFigureOut">
              <a:rPr lang="en-US" smtClean="0"/>
              <a:t>6/21/2020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CC0C19-7A92-FB4D-AEC3-A54D53F1D1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AA7616-1120-D444-9AF6-E77F7FAE98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AD01C-6556-414F-AB74-4C022B80E0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20685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DE664E2-62E1-D74A-8000-750A2E839D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E2877-CBF3-3B41-95D4-0623E2B3C8F2}" type="datetimeFigureOut">
              <a:rPr lang="en-US" smtClean="0"/>
              <a:t>6/21/2020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2EDA331-A200-AF42-9826-A131C4A442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3D2446-5BE6-DC4E-9A8F-3C996889EF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AD01C-6556-414F-AB74-4C022B80E0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70793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FC01A2-4B4A-684C-91D6-8EDBFDF7DE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DEEE72-6F66-724F-9E99-F060D24A54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81B029-1FDE-9347-9FBD-BB78073DFE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2BAD81-1B23-3646-8670-A8B50647E9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E2877-CBF3-3B41-95D4-0623E2B3C8F2}" type="datetimeFigureOut">
              <a:rPr lang="en-US" smtClean="0"/>
              <a:t>6/21/2020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B4472E-5796-7B4D-AB96-F2ED91B24B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643DE3-1CF7-6546-99A8-4C42C5C39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AD01C-6556-414F-AB74-4C022B80E0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77240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BE6BD2-E3A3-A245-904A-ECE2147A90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8A985E9-C1DA-F543-B4C1-D0D79964E2B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60DDB4-753E-DB43-B5F2-DA847F2752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D26704-8944-5A4B-B523-95503EF67D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E2877-CBF3-3B41-95D4-0623E2B3C8F2}" type="datetimeFigureOut">
              <a:rPr lang="en-US" smtClean="0"/>
              <a:t>6/21/2020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B47624-C038-0F46-80B8-CA26845B33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4D4849-A5D6-314B-B1DE-4C3661CE8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AD01C-6556-414F-AB74-4C022B80E0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86342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4081A2-A5D7-D54D-95CE-27807D45E8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F9E0418-2A51-904A-BE03-5C9DDFEA63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6EB79-E6F4-8F46-A9D1-EF04DA58DC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E2877-CBF3-3B41-95D4-0623E2B3C8F2}" type="datetimeFigureOut">
              <a:rPr lang="en-US" smtClean="0"/>
              <a:t>6/21/2020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385C54-3322-1E41-A06F-63F786EE03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DEAF2B-9CBE-4248-82FB-FF23B9B2F6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AD01C-6556-414F-AB74-4C022B80E0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2197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st Loved Travel Company -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166E246-77E2-7E4C-B9F4-41D1670B551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78753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DDC6043-717B-0F4A-BCB0-8BD66EDA642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97F0FF-6D47-BD4E-AA28-99B10501F0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0663D2-F5F9-314C-87B0-DEBA6287C8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E2877-CBF3-3B41-95D4-0623E2B3C8F2}" type="datetimeFigureOut">
              <a:rPr lang="en-US" smtClean="0"/>
              <a:t>6/21/2020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4307B7-83CC-6649-A96B-B475979708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ED0E17-6337-8845-9D28-8539EBAC4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AD01C-6556-414F-AB74-4C022B80E0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0267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st Loved Travel Company - Turquoi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23F795D-6C60-884E-9AA3-F1D3314FDAD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2214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st Loved Travel Company -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CA56AD4-8010-F14B-AF76-9394AF049A2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6746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st Loved Travel Company - 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479DA75-C4F1-D844-8F08-5619245FCC7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4061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lding Slide - Pr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06A5DAE1-D2B1-C84E-8295-104E4E6E303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1836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9.xml"/><Relationship Id="rId13" Type="http://schemas.openxmlformats.org/officeDocument/2006/relationships/oleObject" Target="../embeddings/oleObject1.bin"/><Relationship Id="rId3" Type="http://schemas.openxmlformats.org/officeDocument/2006/relationships/slideLayout" Target="../slideLayouts/slideLayout34.xml"/><Relationship Id="rId7" Type="http://schemas.openxmlformats.org/officeDocument/2006/relationships/slideLayout" Target="../slideLayouts/slideLayout38.xml"/><Relationship Id="rId12" Type="http://schemas.openxmlformats.org/officeDocument/2006/relationships/tags" Target="../tags/tag2.xml"/><Relationship Id="rId2" Type="http://schemas.openxmlformats.org/officeDocument/2006/relationships/slideLayout" Target="../slideLayouts/slideLayout33.xml"/><Relationship Id="rId1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7.xml"/><Relationship Id="rId11" Type="http://schemas.openxmlformats.org/officeDocument/2006/relationships/tags" Target="../tags/tag1.xml"/><Relationship Id="rId5" Type="http://schemas.openxmlformats.org/officeDocument/2006/relationships/slideLayout" Target="../slideLayouts/slideLayout36.xml"/><Relationship Id="rId15" Type="http://schemas.openxmlformats.org/officeDocument/2006/relationships/image" Target="../media/image22.jpeg"/><Relationship Id="rId10" Type="http://schemas.openxmlformats.org/officeDocument/2006/relationships/vmlDrawing" Target="../drawings/vmlDrawing1.vml"/><Relationship Id="rId4" Type="http://schemas.openxmlformats.org/officeDocument/2006/relationships/slideLayout" Target="../slideLayouts/slideLayout35.xml"/><Relationship Id="rId9" Type="http://schemas.openxmlformats.org/officeDocument/2006/relationships/theme" Target="../theme/theme2.xml"/><Relationship Id="rId14" Type="http://schemas.openxmlformats.org/officeDocument/2006/relationships/image" Target="../media/image21.emf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/><Relationship Id="rId3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6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41.xml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50.xml"/><Relationship Id="rId5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9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D7D0377-F378-E44F-921D-D7016CA04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65E789-AFDC-4848-AAAB-555F58BCA3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5614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703" r:id="rId3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26" name="Object 1" hidden="1"/>
          <p:cNvGraphicFramePr>
            <a:graphicFrameLocks noChangeAspect="1"/>
          </p:cNvGraphicFramePr>
          <p:nvPr>
            <p:custDataLst>
              <p:tags r:id="rId11"/>
            </p:custDataLst>
          </p:nvPr>
        </p:nvGraphicFramePr>
        <p:xfrm>
          <a:off x="2118" y="1590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think-cell Slide" r:id="rId13" imgW="270" imgH="270" progId="TCLayout.ActiveDocument.1">
                  <p:embed/>
                </p:oleObj>
              </mc:Choice>
              <mc:Fallback>
                <p:oleObj name="think-cell Slide" r:id="rId13" imgW="270" imgH="270" progId="TCLayout.ActiveDocument.1">
                  <p:embed/>
                  <p:pic>
                    <p:nvPicPr>
                      <p:cNvPr id="1026" name="Object 1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18" y="1590"/>
                        <a:ext cx="2116" cy="1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/>
          <p:cNvSpPr/>
          <p:nvPr>
            <p:custDataLst>
              <p:tags r:id="rId12"/>
            </p:custDataLst>
          </p:nvPr>
        </p:nvSpPr>
        <p:spPr>
          <a:xfrm>
            <a:off x="0" y="0"/>
            <a:ext cx="158771" cy="15875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sz="2400" b="0" i="0" baseline="0">
              <a:latin typeface="Arial"/>
              <a:ea typeface="MS PGothic"/>
              <a:cs typeface="Arial"/>
              <a:sym typeface="Arial"/>
            </a:endParaRPr>
          </a:p>
        </p:txBody>
      </p:sp>
      <p:sp>
        <p:nvSpPr>
          <p:cNvPr id="1027" name="Line 8"/>
          <p:cNvSpPr>
            <a:spLocks noChangeShapeType="1"/>
          </p:cNvSpPr>
          <p:nvPr/>
        </p:nvSpPr>
        <p:spPr bwMode="auto">
          <a:xfrm>
            <a:off x="1" y="6261100"/>
            <a:ext cx="12192000" cy="0"/>
          </a:xfrm>
          <a:prstGeom prst="line">
            <a:avLst/>
          </a:prstGeom>
          <a:noFill/>
          <a:ln w="25400">
            <a:solidFill>
              <a:srgbClr val="C0C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1433" tIns="45717" rIns="91433" bIns="45717"/>
          <a:lstStyle/>
          <a:p>
            <a:endParaRPr lang="en-GB" sz="1800"/>
          </a:p>
        </p:txBody>
      </p:sp>
      <p:sp>
        <p:nvSpPr>
          <p:cNvPr id="7" name="TextBox 3"/>
          <p:cNvSpPr txBox="1">
            <a:spLocks noChangeArrowheads="1"/>
          </p:cNvSpPr>
          <p:nvPr/>
        </p:nvSpPr>
        <p:spPr bwMode="auto">
          <a:xfrm>
            <a:off x="-14817" y="6445252"/>
            <a:ext cx="505884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GB" sz="1000">
                <a:solidFill>
                  <a:srgbClr val="000000"/>
                </a:solidFill>
                <a:ea typeface="ＭＳ Ｐゴシック" pitchFamily="34" charset="-128"/>
              </a:rPr>
              <a:t> </a:t>
            </a:r>
            <a:fld id="{DD66DAFA-9131-42B4-B8E7-C7BA9FBD5389}" type="slidenum">
              <a:rPr lang="en-GB" sz="1000" smtClean="0">
                <a:solidFill>
                  <a:srgbClr val="000000"/>
                </a:solidFill>
                <a:ea typeface="ＭＳ Ｐゴシック" pitchFamily="34" charset="-128"/>
              </a:rPr>
              <a:pPr algn="ctr" eaLnBrk="1" hangingPunct="1">
                <a:defRPr/>
              </a:pPr>
              <a:t>‹#›</a:t>
            </a:fld>
            <a:endParaRPr lang="en-GB" sz="1000">
              <a:solidFill>
                <a:srgbClr val="000000"/>
              </a:solidFill>
              <a:ea typeface="ＭＳ Ｐゴシック" pitchFamily="34" charset="-128"/>
            </a:endParaRPr>
          </a:p>
        </p:txBody>
      </p:sp>
      <p:sp>
        <p:nvSpPr>
          <p:cNvPr id="1029" name="Line 8"/>
          <p:cNvSpPr>
            <a:spLocks noChangeShapeType="1"/>
          </p:cNvSpPr>
          <p:nvPr/>
        </p:nvSpPr>
        <p:spPr bwMode="auto">
          <a:xfrm>
            <a:off x="1" y="900113"/>
            <a:ext cx="12192000" cy="0"/>
          </a:xfrm>
          <a:prstGeom prst="line">
            <a:avLst/>
          </a:prstGeom>
          <a:noFill/>
          <a:ln w="25400">
            <a:solidFill>
              <a:srgbClr val="C0C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 sz="1800"/>
          </a:p>
        </p:txBody>
      </p:sp>
      <p:pic>
        <p:nvPicPr>
          <p:cNvPr id="1030" name="Picture 2" descr="va_vhols_p_r3d_1_lge_cmyk.jpg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9379" y="6388102"/>
            <a:ext cx="2568321" cy="352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031" name="Title Placeholder 3"/>
          <p:cNvSpPr>
            <a:spLocks noGrp="1"/>
          </p:cNvSpPr>
          <p:nvPr>
            <p:ph type="title"/>
          </p:nvPr>
        </p:nvSpPr>
        <p:spPr bwMode="auto">
          <a:xfrm>
            <a:off x="110067" y="-9525"/>
            <a:ext cx="11838517" cy="900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1251348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700" r:id="rId6"/>
    <p:sldLayoutId id="2147483702" r:id="rId7"/>
    <p:sldLayoutId id="2147483704" r:id="rId8"/>
  </p:sldLayoutIdLst>
  <p:transition>
    <p:fade/>
  </p:transition>
  <p:hf hdr="0" ftr="0" dt="0"/>
  <p:txStyles>
    <p:titleStyle>
      <a:lvl1pPr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+mj-lt"/>
          <a:ea typeface="MS PGothic" pitchFamily="34" charset="-128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charset="0"/>
          <a:ea typeface="MS PGothic" pitchFamily="34" charset="-128"/>
          <a:cs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charset="0"/>
          <a:ea typeface="MS PGothic" pitchFamily="34" charset="-128"/>
          <a:cs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charset="0"/>
          <a:ea typeface="MS PGothic" pitchFamily="34" charset="-128"/>
          <a:cs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charset="0"/>
          <a:ea typeface="MS PGothic" pitchFamily="34" charset="-128"/>
          <a:cs typeface="Arial" charset="0"/>
        </a:defRPr>
      </a:lvl5pPr>
      <a:lvl6pPr marL="457166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  <a:cs typeface="Arial" charset="0"/>
        </a:defRPr>
      </a:lvl6pPr>
      <a:lvl7pPr marL="914332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  <a:cs typeface="Arial" charset="0"/>
        </a:defRPr>
      </a:lvl7pPr>
      <a:lvl8pPr marL="1371499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  <a:cs typeface="Arial" charset="0"/>
        </a:defRPr>
      </a:lvl8pPr>
      <a:lvl9pPr marL="1828666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marL="341313" indent="-341313" algn="l" rtl="0" fontAlgn="base">
        <a:spcBef>
          <a:spcPct val="20000"/>
        </a:spcBef>
        <a:spcAft>
          <a:spcPct val="0"/>
        </a:spcAft>
        <a:buSzPct val="65000"/>
        <a:buFont typeface="Arial" charset="0"/>
        <a:buChar char="―"/>
        <a:defRPr sz="2000">
          <a:solidFill>
            <a:srgbClr val="000000"/>
          </a:solidFill>
          <a:latin typeface="+mn-lt"/>
          <a:ea typeface="MS PGothic" pitchFamily="34" charset="-128"/>
          <a:cs typeface="+mn-cs"/>
        </a:defRPr>
      </a:lvl1pPr>
      <a:lvl2pPr marL="741363" indent="-284163" algn="l" rtl="0" fontAlgn="base">
        <a:spcBef>
          <a:spcPct val="20000"/>
        </a:spcBef>
        <a:spcAft>
          <a:spcPct val="0"/>
        </a:spcAft>
        <a:buSzPct val="65000"/>
        <a:buFont typeface="Arial" charset="0"/>
        <a:buChar char="―"/>
        <a:defRPr>
          <a:solidFill>
            <a:srgbClr val="000000"/>
          </a:solidFill>
          <a:latin typeface="+mn-lt"/>
          <a:ea typeface="Arial" charset="0"/>
          <a:cs typeface="+mn-cs"/>
        </a:defRPr>
      </a:lvl2pPr>
      <a:lvl3pPr marL="1141413" indent="-227013" algn="l" rtl="0" fontAlgn="base">
        <a:spcBef>
          <a:spcPct val="20000"/>
        </a:spcBef>
        <a:spcAft>
          <a:spcPct val="0"/>
        </a:spcAft>
        <a:buSzPct val="65000"/>
        <a:buFont typeface="Arial" charset="0"/>
        <a:buChar char="―"/>
        <a:defRPr sz="1600">
          <a:solidFill>
            <a:srgbClr val="000000"/>
          </a:solidFill>
          <a:latin typeface="+mn-lt"/>
          <a:ea typeface="Arial" charset="0"/>
          <a:cs typeface="+mn-cs"/>
        </a:defRPr>
      </a:lvl3pPr>
      <a:lvl4pPr marL="1598613" indent="-227013" algn="l" rtl="0" fontAlgn="base">
        <a:spcBef>
          <a:spcPct val="20000"/>
        </a:spcBef>
        <a:spcAft>
          <a:spcPct val="0"/>
        </a:spcAft>
        <a:buSzPct val="65000"/>
        <a:buFont typeface="Arial" charset="0"/>
        <a:buChar char="―"/>
        <a:defRPr sz="1400">
          <a:solidFill>
            <a:srgbClr val="000000"/>
          </a:solidFill>
          <a:latin typeface="+mn-lt"/>
          <a:ea typeface="Arial" charset="0"/>
          <a:cs typeface="+mn-cs"/>
        </a:defRPr>
      </a:lvl4pPr>
      <a:lvl5pPr marL="2055813" indent="-227013" algn="l" rtl="0" fontAlgn="base">
        <a:spcBef>
          <a:spcPct val="20000"/>
        </a:spcBef>
        <a:spcAft>
          <a:spcPct val="0"/>
        </a:spcAft>
        <a:buSzPct val="65000"/>
        <a:buFont typeface="Arial" charset="0"/>
        <a:buChar char="―"/>
        <a:defRPr sz="1200">
          <a:solidFill>
            <a:srgbClr val="000000"/>
          </a:solidFill>
          <a:latin typeface="+mn-lt"/>
          <a:ea typeface="Arial" charset="0"/>
          <a:cs typeface="+mn-cs"/>
        </a:defRPr>
      </a:lvl5pPr>
      <a:lvl6pPr marL="2514415" indent="-228583" algn="l" rtl="0" eaLnBrk="1" fontAlgn="base" hangingPunct="1">
        <a:spcBef>
          <a:spcPct val="20000"/>
        </a:spcBef>
        <a:spcAft>
          <a:spcPct val="0"/>
        </a:spcAft>
        <a:buSzPct val="65000"/>
        <a:buFont typeface="Arial" charset="0"/>
        <a:buChar char="―"/>
        <a:defRPr sz="1400">
          <a:solidFill>
            <a:srgbClr val="5B056A"/>
          </a:solidFill>
          <a:latin typeface="+mn-lt"/>
          <a:cs typeface="+mn-cs"/>
        </a:defRPr>
      </a:lvl6pPr>
      <a:lvl7pPr marL="2971581" indent="-228583" algn="l" rtl="0" eaLnBrk="1" fontAlgn="base" hangingPunct="1">
        <a:spcBef>
          <a:spcPct val="20000"/>
        </a:spcBef>
        <a:spcAft>
          <a:spcPct val="0"/>
        </a:spcAft>
        <a:buSzPct val="65000"/>
        <a:buFont typeface="Arial" charset="0"/>
        <a:buChar char="―"/>
        <a:defRPr sz="1400">
          <a:solidFill>
            <a:srgbClr val="5B056A"/>
          </a:solidFill>
          <a:latin typeface="+mn-lt"/>
          <a:cs typeface="+mn-cs"/>
        </a:defRPr>
      </a:lvl7pPr>
      <a:lvl8pPr marL="3428748" indent="-228583" algn="l" rtl="0" eaLnBrk="1" fontAlgn="base" hangingPunct="1">
        <a:spcBef>
          <a:spcPct val="20000"/>
        </a:spcBef>
        <a:spcAft>
          <a:spcPct val="0"/>
        </a:spcAft>
        <a:buSzPct val="65000"/>
        <a:buFont typeface="Arial" charset="0"/>
        <a:buChar char="―"/>
        <a:defRPr sz="1400">
          <a:solidFill>
            <a:srgbClr val="5B056A"/>
          </a:solidFill>
          <a:latin typeface="+mn-lt"/>
          <a:cs typeface="+mn-cs"/>
        </a:defRPr>
      </a:lvl8pPr>
      <a:lvl9pPr marL="3885914" indent="-228583" algn="l" rtl="0" eaLnBrk="1" fontAlgn="base" hangingPunct="1">
        <a:spcBef>
          <a:spcPct val="20000"/>
        </a:spcBef>
        <a:spcAft>
          <a:spcPct val="0"/>
        </a:spcAft>
        <a:buSzPct val="65000"/>
        <a:buFont typeface="Arial" charset="0"/>
        <a:buChar char="―"/>
        <a:defRPr sz="1400">
          <a:solidFill>
            <a:srgbClr val="5B056A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6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32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99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66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32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98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64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31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DD72078-E047-9043-A64C-E705F0750F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E415D3-90B8-5E43-87C3-8E9AC7FD51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3B3717-2D11-E045-B822-9109EB82C0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DE2877-CBF3-3B41-95D4-0623E2B3C8F2}" type="datetimeFigureOut">
              <a:rPr lang="en-US" smtClean="0"/>
              <a:t>6/21/2020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EB1D44-4FDD-BC45-B858-D231736883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8F2551-ECC2-5940-9953-993134AEBE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AAD01C-6556-414F-AB74-4C022B80E0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4978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1.xml"/><Relationship Id="rId4" Type="http://schemas.openxmlformats.org/officeDocument/2006/relationships/image" Target="../media/image24.em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3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3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3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7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3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4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3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4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3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3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3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BF200CA-9C96-F94C-BDC7-CD267B3F876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27EA16C4-78AD-E24E-9391-C86C6072C687}"/>
              </a:ext>
            </a:extLst>
          </p:cNvPr>
          <p:cNvSpPr txBox="1">
            <a:spLocks/>
          </p:cNvSpPr>
          <p:nvPr/>
        </p:nvSpPr>
        <p:spPr>
          <a:xfrm>
            <a:off x="608013" y="3939599"/>
            <a:ext cx="7967685" cy="141532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Nic Whittaker, Head of Platform Engineering &amp; DevOps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60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Michelle Moss, Technical Release &amp; Delivery Manager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June 2020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A88FC76-565A-CA43-862B-62D9EB1384D1}"/>
              </a:ext>
            </a:extLst>
          </p:cNvPr>
          <p:cNvCxnSpPr/>
          <p:nvPr/>
        </p:nvCxnSpPr>
        <p:spPr>
          <a:xfrm>
            <a:off x="715986" y="3704671"/>
            <a:ext cx="511663" cy="0"/>
          </a:xfrm>
          <a:prstGeom prst="line">
            <a:avLst/>
          </a:prstGeom>
          <a:ln w="2857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Subtitle 1">
            <a:extLst>
              <a:ext uri="{FF2B5EF4-FFF2-40B4-BE49-F238E27FC236}">
                <a16:creationId xmlns:a16="http://schemas.microsoft.com/office/drawing/2014/main" id="{00CD980C-179D-E04C-A8B6-5ACBCF64C77A}"/>
              </a:ext>
            </a:extLst>
          </p:cNvPr>
          <p:cNvSpPr txBox="1">
            <a:spLocks/>
          </p:cNvSpPr>
          <p:nvPr/>
        </p:nvSpPr>
        <p:spPr>
          <a:xfrm>
            <a:off x="522031" y="1503078"/>
            <a:ext cx="7530147" cy="21539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 Trail of Breadcrumbs -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Virgin Atlantic Airways’ Journey Towards Agility</a:t>
            </a:r>
            <a:endParaRPr kumimoji="0" lang="en-US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747A771-91C8-4143-B13E-6C84675A95A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3700" y="6114089"/>
            <a:ext cx="1937524" cy="461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4917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0FC9576-7FCC-C749-BD8F-2C1330E54B7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Subtitle 1">
            <a:extLst>
              <a:ext uri="{FF2B5EF4-FFF2-40B4-BE49-F238E27FC236}">
                <a16:creationId xmlns:a16="http://schemas.microsoft.com/office/drawing/2014/main" id="{7DAFF1FA-8110-384A-9EA6-5319CCC67398}"/>
              </a:ext>
            </a:extLst>
          </p:cNvPr>
          <p:cNvSpPr txBox="1">
            <a:spLocks/>
          </p:cNvSpPr>
          <p:nvPr/>
        </p:nvSpPr>
        <p:spPr>
          <a:xfrm>
            <a:off x="6967728" y="1433014"/>
            <a:ext cx="4738265" cy="8114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4000">
                <a:solidFill>
                  <a:srgbClr val="E10A0A"/>
                </a:solidFill>
                <a:latin typeface="Arial"/>
                <a:cs typeface="Arial"/>
              </a:rPr>
              <a:t>3 Third Breadcrumb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C612115F-BD7F-534B-9E4D-73B67162F52C}"/>
              </a:ext>
            </a:extLst>
          </p:cNvPr>
          <p:cNvSpPr txBox="1">
            <a:spLocks/>
          </p:cNvSpPr>
          <p:nvPr/>
        </p:nvSpPr>
        <p:spPr>
          <a:xfrm>
            <a:off x="7178040" y="2324839"/>
            <a:ext cx="4527952" cy="92802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00000"/>
              </a:lnSpc>
              <a:buNone/>
            </a:pPr>
            <a:r>
              <a:rPr lang="en-US" sz="2000">
                <a:solidFill>
                  <a:schemeClr val="bg2">
                    <a:lumMod val="25000"/>
                  </a:schemeClr>
                </a:solidFill>
                <a:latin typeface="Arial"/>
                <a:cs typeface="Arial"/>
              </a:rPr>
              <a:t>What did we have to work with?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D2F10D49-992E-1A47-BD1B-C13F19486C54}"/>
              </a:ext>
            </a:extLst>
          </p:cNvPr>
          <p:cNvSpPr txBox="1">
            <a:spLocks/>
          </p:cNvSpPr>
          <p:nvPr/>
        </p:nvSpPr>
        <p:spPr>
          <a:xfrm>
            <a:off x="10712824" y="6973404"/>
            <a:ext cx="1479176" cy="53788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00000"/>
              </a:lnSpc>
              <a:buNone/>
            </a:pPr>
            <a:r>
              <a:rPr lang="en-US" sz="1200">
                <a:latin typeface="Arial"/>
                <a:cs typeface="Arial"/>
              </a:rPr>
              <a:t>People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4E21227-4B88-394B-88DE-01C253D96FF2}"/>
              </a:ext>
            </a:extLst>
          </p:cNvPr>
          <p:cNvCxnSpPr>
            <a:cxnSpLocks/>
          </p:cNvCxnSpPr>
          <p:nvPr/>
        </p:nvCxnSpPr>
        <p:spPr>
          <a:xfrm>
            <a:off x="11049791" y="2129691"/>
            <a:ext cx="510696" cy="0"/>
          </a:xfrm>
          <a:prstGeom prst="line">
            <a:avLst/>
          </a:prstGeom>
          <a:ln w="28575" cmpd="sng">
            <a:solidFill>
              <a:srgbClr val="E10A0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27636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8FEBE850-542C-0146-8288-17C82E06A558}"/>
              </a:ext>
            </a:extLst>
          </p:cNvPr>
          <p:cNvSpPr txBox="1">
            <a:spLocks/>
          </p:cNvSpPr>
          <p:nvPr/>
        </p:nvSpPr>
        <p:spPr>
          <a:xfrm>
            <a:off x="6241143" y="1231767"/>
            <a:ext cx="4677066" cy="402240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endParaRPr lang="en-US" sz="1600">
              <a:solidFill>
                <a:srgbClr val="7030A0"/>
              </a:solidFill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1600">
              <a:solidFill>
                <a:srgbClr val="7030A0"/>
              </a:solidFill>
              <a:cs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FE17BF-7EE2-4794-80F0-6B5F4F5F70B1}"/>
              </a:ext>
            </a:extLst>
          </p:cNvPr>
          <p:cNvSpPr txBox="1"/>
          <p:nvPr/>
        </p:nvSpPr>
        <p:spPr>
          <a:xfrm>
            <a:off x="444999" y="1231767"/>
            <a:ext cx="1121138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7030A0"/>
                </a:solidFill>
              </a:rPr>
              <a:t>Looked at how others were doing it. </a:t>
            </a:r>
          </a:p>
          <a:p>
            <a:endParaRPr lang="en-US" sz="2000" dirty="0">
              <a:solidFill>
                <a:srgbClr val="7030A0"/>
              </a:solidFill>
            </a:endParaRPr>
          </a:p>
          <a:p>
            <a:r>
              <a:rPr lang="en-US" sz="2000" dirty="0">
                <a:solidFill>
                  <a:srgbClr val="7030A0"/>
                </a:solidFill>
              </a:rPr>
              <a:t>Suppliers versus </a:t>
            </a:r>
            <a:r>
              <a:rPr lang="en-US" sz="2000" i="1" dirty="0">
                <a:solidFill>
                  <a:srgbClr val="7030A0"/>
                </a:solidFill>
              </a:rPr>
              <a:t>Delivery Partners</a:t>
            </a:r>
            <a:r>
              <a:rPr lang="en-US" sz="2000" dirty="0">
                <a:solidFill>
                  <a:srgbClr val="7030A0"/>
                </a:solidFill>
              </a:rPr>
              <a:t>?</a:t>
            </a:r>
          </a:p>
          <a:p>
            <a:endParaRPr lang="en-US" sz="2000" dirty="0">
              <a:solidFill>
                <a:srgbClr val="7030A0"/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7030A0"/>
                </a:solidFill>
              </a:rPr>
              <a:t>Negotiate with a supplier?</a:t>
            </a:r>
          </a:p>
          <a:p>
            <a:endParaRPr lang="en-US" sz="2000" dirty="0">
              <a:solidFill>
                <a:srgbClr val="7030A0"/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7030A0"/>
                </a:solidFill>
              </a:rPr>
              <a:t>Move a project cost around? </a:t>
            </a:r>
          </a:p>
          <a:p>
            <a:endParaRPr lang="en-US" sz="2000" dirty="0">
              <a:solidFill>
                <a:srgbClr val="7030A0"/>
              </a:solidFill>
            </a:endParaRPr>
          </a:p>
          <a:p>
            <a:r>
              <a:rPr lang="en-US" sz="2000" dirty="0">
                <a:solidFill>
                  <a:srgbClr val="7030A0"/>
                </a:solidFill>
              </a:rPr>
              <a:t>Repurpose a training budget? </a:t>
            </a:r>
          </a:p>
          <a:p>
            <a:endParaRPr lang="en-GB" sz="2000" dirty="0">
              <a:solidFill>
                <a:srgbClr val="7030A0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4E2A43E-CE95-4951-97D3-1C69FE4840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067" y="-9525"/>
            <a:ext cx="11838517" cy="900113"/>
          </a:xfrm>
        </p:spPr>
        <p:txBody>
          <a:bodyPr/>
          <a:lstStyle/>
          <a:p>
            <a:r>
              <a:rPr lang="en-US"/>
              <a:t>What did we have to work with?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4166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9DCEDD3-947E-8746-9E48-5A1C963A5CF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9" name="Subtitle 1">
            <a:extLst>
              <a:ext uri="{FF2B5EF4-FFF2-40B4-BE49-F238E27FC236}">
                <a16:creationId xmlns:a16="http://schemas.microsoft.com/office/drawing/2014/main" id="{7DAFF1FA-8110-384A-9EA6-5319CCC67398}"/>
              </a:ext>
            </a:extLst>
          </p:cNvPr>
          <p:cNvSpPr txBox="1">
            <a:spLocks/>
          </p:cNvSpPr>
          <p:nvPr/>
        </p:nvSpPr>
        <p:spPr>
          <a:xfrm>
            <a:off x="6967728" y="890268"/>
            <a:ext cx="4738265" cy="13541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4000">
                <a:solidFill>
                  <a:srgbClr val="E10A0A"/>
                </a:solidFill>
                <a:latin typeface="Arial"/>
                <a:cs typeface="Arial"/>
              </a:rPr>
              <a:t>4 Fourth Breadcrumb 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7B385BD-61DE-7140-8396-9949820B725D}"/>
              </a:ext>
            </a:extLst>
          </p:cNvPr>
          <p:cNvCxnSpPr>
            <a:cxnSpLocks/>
          </p:cNvCxnSpPr>
          <p:nvPr/>
        </p:nvCxnSpPr>
        <p:spPr>
          <a:xfrm>
            <a:off x="11049791" y="2129691"/>
            <a:ext cx="510696" cy="0"/>
          </a:xfrm>
          <a:prstGeom prst="line">
            <a:avLst/>
          </a:prstGeom>
          <a:ln w="28575" cmpd="sng">
            <a:solidFill>
              <a:srgbClr val="E10A0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C612115F-BD7F-534B-9E4D-73B67162F52C}"/>
              </a:ext>
            </a:extLst>
          </p:cNvPr>
          <p:cNvSpPr txBox="1">
            <a:spLocks/>
          </p:cNvSpPr>
          <p:nvPr/>
        </p:nvSpPr>
        <p:spPr>
          <a:xfrm>
            <a:off x="7178040" y="2324838"/>
            <a:ext cx="4527952" cy="115902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00000"/>
              </a:lnSpc>
              <a:buNone/>
            </a:pPr>
            <a:r>
              <a:rPr lang="en-US" sz="2000">
                <a:solidFill>
                  <a:schemeClr val="bg2">
                    <a:lumMod val="25000"/>
                  </a:schemeClr>
                </a:solidFill>
                <a:latin typeface="Arial"/>
                <a:cs typeface="Arial"/>
              </a:rPr>
              <a:t>Just start…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CDF5BDD9-9DCF-0347-891B-33B8585D09EE}"/>
              </a:ext>
            </a:extLst>
          </p:cNvPr>
          <p:cNvSpPr txBox="1">
            <a:spLocks/>
          </p:cNvSpPr>
          <p:nvPr/>
        </p:nvSpPr>
        <p:spPr>
          <a:xfrm>
            <a:off x="10712824" y="6973404"/>
            <a:ext cx="1479176" cy="53788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00000"/>
              </a:lnSpc>
              <a:buNone/>
            </a:pPr>
            <a:r>
              <a:rPr lang="en-US" sz="1200">
                <a:latin typeface="Arial"/>
                <a:cs typeface="Arial"/>
              </a:rPr>
              <a:t>People</a:t>
            </a:r>
          </a:p>
        </p:txBody>
      </p:sp>
    </p:spTree>
    <p:extLst>
      <p:ext uri="{BB962C8B-B14F-4D97-AF65-F5344CB8AC3E}">
        <p14:creationId xmlns:p14="http://schemas.microsoft.com/office/powerpoint/2010/main" val="20230085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8FEBE850-542C-0146-8288-17C82E06A558}"/>
              </a:ext>
            </a:extLst>
          </p:cNvPr>
          <p:cNvSpPr txBox="1">
            <a:spLocks/>
          </p:cNvSpPr>
          <p:nvPr/>
        </p:nvSpPr>
        <p:spPr>
          <a:xfrm>
            <a:off x="522034" y="998034"/>
            <a:ext cx="11153410" cy="486193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ctr">
              <a:buNone/>
            </a:pPr>
            <a:r>
              <a:rPr lang="en-GB" sz="2000" dirty="0">
                <a:solidFill>
                  <a:srgbClr val="7030A0"/>
                </a:solidFill>
                <a:cs typeface="Arial" panose="020B0604020202020204" pitchFamily="34" charset="0"/>
              </a:rPr>
              <a:t>We had no money, a sketchy mandate and no top-down buy in. </a:t>
            </a:r>
          </a:p>
          <a:p>
            <a:pPr marL="0" indent="0" fontAlgn="ctr">
              <a:buNone/>
            </a:pPr>
            <a:r>
              <a:rPr lang="en-GB" sz="2000" dirty="0">
                <a:solidFill>
                  <a:srgbClr val="7030A0"/>
                </a:solidFill>
                <a:cs typeface="Arial" panose="020B0604020202020204" pitchFamily="34" charset="0"/>
              </a:rPr>
              <a:t>Start!</a:t>
            </a:r>
          </a:p>
          <a:p>
            <a:pPr marL="0" indent="0" fontAlgn="ctr">
              <a:buNone/>
            </a:pPr>
            <a:endParaRPr lang="en-GB" sz="2000" dirty="0">
              <a:solidFill>
                <a:srgbClr val="7030A0"/>
              </a:solidFill>
              <a:cs typeface="Arial" panose="020B0604020202020204" pitchFamily="34" charset="0"/>
            </a:endParaRPr>
          </a:p>
          <a:p>
            <a:pPr marL="0" indent="0" fontAlgn="ctr">
              <a:buNone/>
            </a:pPr>
            <a:r>
              <a:rPr lang="en-GB" sz="2000" dirty="0">
                <a:solidFill>
                  <a:srgbClr val="7030A0"/>
                </a:solidFill>
                <a:cs typeface="Arial" panose="020B0604020202020204" pitchFamily="34" charset="0"/>
              </a:rPr>
              <a:t>Turns out we had one “agile” project already running – so we started here and then grew…</a:t>
            </a:r>
          </a:p>
          <a:p>
            <a:pPr marL="0" indent="0" fontAlgn="ctr">
              <a:buNone/>
            </a:pPr>
            <a:r>
              <a:rPr lang="en-GB" sz="2000" dirty="0">
                <a:solidFill>
                  <a:srgbClr val="7030A0"/>
                </a:solidFill>
                <a:cs typeface="Arial" panose="020B0604020202020204" pitchFamily="34" charset="0"/>
              </a:rPr>
              <a:t>	Data, APIs, “SCV”, Mobility….</a:t>
            </a:r>
          </a:p>
          <a:p>
            <a:pPr marL="0" indent="0" fontAlgn="ctr">
              <a:buNone/>
            </a:pPr>
            <a:endParaRPr lang="en-GB" sz="2000" dirty="0">
              <a:solidFill>
                <a:srgbClr val="7030A0"/>
              </a:solidFill>
              <a:cs typeface="Arial" panose="020B0604020202020204" pitchFamily="34" charset="0"/>
            </a:endParaRPr>
          </a:p>
          <a:p>
            <a:pPr marL="0" indent="0" fontAlgn="ctr">
              <a:buNone/>
            </a:pPr>
            <a:r>
              <a:rPr lang="en-GB" sz="2000" dirty="0">
                <a:solidFill>
                  <a:srgbClr val="7030A0"/>
                </a:solidFill>
                <a:cs typeface="Arial" panose="020B0604020202020204" pitchFamily="34" charset="0"/>
              </a:rPr>
              <a:t>Began working up</a:t>
            </a:r>
          </a:p>
          <a:p>
            <a:pPr fontAlgn="ctr">
              <a:buFont typeface="Wingdings" panose="05000000000000000000" pitchFamily="2" charset="2"/>
              <a:buChar char="§"/>
            </a:pPr>
            <a:r>
              <a:rPr lang="en-GB" sz="2000" dirty="0">
                <a:solidFill>
                  <a:srgbClr val="7030A0"/>
                </a:solidFill>
                <a:cs typeface="Arial" panose="020B0604020202020204" pitchFamily="34" charset="0"/>
              </a:rPr>
              <a:t>Maturity reviews…</a:t>
            </a:r>
          </a:p>
          <a:p>
            <a:pPr fontAlgn="ctr">
              <a:buFont typeface="Wingdings" panose="05000000000000000000" pitchFamily="2" charset="2"/>
              <a:buChar char="§"/>
            </a:pPr>
            <a:r>
              <a:rPr lang="en-GB" sz="2000" dirty="0">
                <a:solidFill>
                  <a:srgbClr val="7030A0"/>
                </a:solidFill>
                <a:cs typeface="Arial" panose="020B0604020202020204" pitchFamily="34" charset="0"/>
              </a:rPr>
              <a:t>Workshops…</a:t>
            </a:r>
          </a:p>
          <a:p>
            <a:pPr fontAlgn="ctr">
              <a:buFont typeface="Wingdings" panose="05000000000000000000" pitchFamily="2" charset="2"/>
              <a:buChar char="§"/>
            </a:pPr>
            <a:r>
              <a:rPr lang="en-GB" sz="2000" dirty="0">
                <a:solidFill>
                  <a:srgbClr val="7030A0"/>
                </a:solidFill>
                <a:cs typeface="Arial" panose="020B0604020202020204" pitchFamily="34" charset="0"/>
              </a:rPr>
              <a:t>Value stream mappings…</a:t>
            </a:r>
          </a:p>
          <a:p>
            <a:pPr marL="0" indent="0" fontAlgn="ctr">
              <a:buNone/>
            </a:pPr>
            <a:endParaRPr lang="en-US" sz="2000" dirty="0">
              <a:solidFill>
                <a:srgbClr val="7030A0"/>
              </a:solidFill>
              <a:latin typeface="Arial"/>
              <a:cs typeface="Arial"/>
            </a:endParaRP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6B717A25-6898-4325-A818-221BCDE67C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067" y="-9525"/>
            <a:ext cx="11838517" cy="900113"/>
          </a:xfrm>
        </p:spPr>
        <p:txBody>
          <a:bodyPr/>
          <a:lstStyle/>
          <a:p>
            <a:r>
              <a:rPr lang="en-US"/>
              <a:t>Where were the opportunities?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480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97B7862-E98E-0A4A-A5C5-4C4AD5A8B3C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3857"/>
            <a:ext cx="12192000" cy="6896603"/>
          </a:xfrm>
          <a:prstGeom prst="rect">
            <a:avLst/>
          </a:prstGeom>
        </p:spPr>
      </p:pic>
      <p:sp>
        <p:nvSpPr>
          <p:cNvPr id="11" name="Subtitle 1">
            <a:extLst>
              <a:ext uri="{FF2B5EF4-FFF2-40B4-BE49-F238E27FC236}">
                <a16:creationId xmlns:a16="http://schemas.microsoft.com/office/drawing/2014/main" id="{89528C9C-49E8-6B40-99D2-2BF9D33E9F31}"/>
              </a:ext>
            </a:extLst>
          </p:cNvPr>
          <p:cNvSpPr txBox="1">
            <a:spLocks/>
          </p:cNvSpPr>
          <p:nvPr/>
        </p:nvSpPr>
        <p:spPr>
          <a:xfrm>
            <a:off x="522032" y="866288"/>
            <a:ext cx="5378761" cy="5119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000">
                <a:solidFill>
                  <a:schemeClr val="bg1"/>
                </a:solidFill>
                <a:latin typeface="Arial"/>
                <a:cs typeface="Arial"/>
              </a:rPr>
              <a:t>5 Fifth Breadcrumb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523822E-F1B5-C340-A847-C00BBD34656A}"/>
              </a:ext>
            </a:extLst>
          </p:cNvPr>
          <p:cNvSpPr txBox="1">
            <a:spLocks/>
          </p:cNvSpPr>
          <p:nvPr/>
        </p:nvSpPr>
        <p:spPr>
          <a:xfrm>
            <a:off x="522033" y="1726962"/>
            <a:ext cx="4659567" cy="4361604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GB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Take off!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But…how do we generate Thrust?!</a:t>
            </a:r>
          </a:p>
          <a:p>
            <a:pPr marL="0" indent="0">
              <a:lnSpc>
                <a:spcPct val="100000"/>
              </a:lnSpc>
              <a:buNone/>
            </a:pPr>
            <a:endParaRPr lang="en-GB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GB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GB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GB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GB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GB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"A year from now you will wish you had started today"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0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01B35C0-ECF2-904F-81B8-10FFB71A7BFF}"/>
              </a:ext>
            </a:extLst>
          </p:cNvPr>
          <p:cNvCxnSpPr/>
          <p:nvPr/>
        </p:nvCxnSpPr>
        <p:spPr>
          <a:xfrm>
            <a:off x="631320" y="1541575"/>
            <a:ext cx="511663" cy="0"/>
          </a:xfrm>
          <a:prstGeom prst="line">
            <a:avLst/>
          </a:prstGeom>
          <a:ln w="2857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04200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8FEBE850-542C-0146-8288-17C82E06A558}"/>
              </a:ext>
            </a:extLst>
          </p:cNvPr>
          <p:cNvSpPr txBox="1">
            <a:spLocks/>
          </p:cNvSpPr>
          <p:nvPr/>
        </p:nvSpPr>
        <p:spPr>
          <a:xfrm>
            <a:off x="444651" y="1115896"/>
            <a:ext cx="5420530" cy="535452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ctr">
              <a:buNone/>
            </a:pPr>
            <a:r>
              <a:rPr lang="en-GB" sz="20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can you drive take-up and improvement?</a:t>
            </a:r>
          </a:p>
          <a:p>
            <a:pPr marL="0" indent="0" fontAlgn="ctr">
              <a:buNone/>
            </a:pPr>
            <a:r>
              <a:rPr lang="en-GB" sz="20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Capability measures?</a:t>
            </a:r>
          </a:p>
          <a:p>
            <a:pPr marL="0" indent="0" fontAlgn="ctr">
              <a:buNone/>
            </a:pPr>
            <a:r>
              <a:rPr lang="en-GB" sz="20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Are you changing the right stuff? Lean</a:t>
            </a:r>
          </a:p>
          <a:p>
            <a:pPr marL="0" indent="0" fontAlgn="ctr">
              <a:buNone/>
            </a:pPr>
            <a:r>
              <a:rPr lang="en-GB" sz="20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Teams own their values</a:t>
            </a:r>
          </a:p>
          <a:p>
            <a:pPr marL="0" indent="0" fontAlgn="ctr">
              <a:buNone/>
            </a:pPr>
            <a:r>
              <a:rPr lang="en-GB" sz="20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People first, tools second</a:t>
            </a:r>
          </a:p>
          <a:p>
            <a:pPr marL="0" indent="0" fontAlgn="ctr">
              <a:buNone/>
            </a:pPr>
            <a:r>
              <a:rPr lang="en-GB" sz="20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"High Trust, Low Blame”, empowered teams</a:t>
            </a:r>
          </a:p>
          <a:p>
            <a:pPr fontAlgn="ctr">
              <a:buFont typeface="Wingdings" panose="05000000000000000000" pitchFamily="2" charset="2"/>
              <a:buChar char="§"/>
            </a:pPr>
            <a:endParaRPr lang="en-GB" sz="1600" dirty="0">
              <a:solidFill>
                <a:srgbClr val="7030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D1DCA27-0404-4DB4-BB31-9D36277A2E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0946" y="0"/>
            <a:ext cx="3767521" cy="277468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FFDC0F4-3EC9-477C-BFF3-C3E25499E87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8749645" y="2103242"/>
            <a:ext cx="3196471" cy="236135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FC64DA6-5EB3-474E-A8F0-7A4919393E0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6934984" y="3793157"/>
            <a:ext cx="3195458" cy="2406219"/>
          </a:xfrm>
          <a:prstGeom prst="rect">
            <a:avLst/>
          </a:prstGeom>
        </p:spPr>
      </p:pic>
      <p:sp>
        <p:nvSpPr>
          <p:cNvPr id="6" name="Title 3">
            <a:extLst>
              <a:ext uri="{FF2B5EF4-FFF2-40B4-BE49-F238E27FC236}">
                <a16:creationId xmlns:a16="http://schemas.microsoft.com/office/drawing/2014/main" id="{6FA91341-A151-4A6F-B1C9-52587C653C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067" y="-9525"/>
            <a:ext cx="11838517" cy="900113"/>
          </a:xfrm>
        </p:spPr>
        <p:txBody>
          <a:bodyPr/>
          <a:lstStyle/>
          <a:p>
            <a:r>
              <a:rPr lang="en-US" dirty="0"/>
              <a:t>Driving progress thru’ </a:t>
            </a:r>
            <a:r>
              <a:rPr lang="en-US" i="1" dirty="0"/>
              <a:t>ownership</a:t>
            </a:r>
            <a:endParaRPr lang="en-GB" i="1" dirty="0"/>
          </a:p>
        </p:txBody>
      </p:sp>
    </p:spTree>
    <p:extLst>
      <p:ext uri="{BB962C8B-B14F-4D97-AF65-F5344CB8AC3E}">
        <p14:creationId xmlns:p14="http://schemas.microsoft.com/office/powerpoint/2010/main" val="3851176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uiExpand="1" build="allAtOnce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8FEBE850-542C-0146-8288-17C82E06A558}"/>
              </a:ext>
            </a:extLst>
          </p:cNvPr>
          <p:cNvSpPr txBox="1">
            <a:spLocks/>
          </p:cNvSpPr>
          <p:nvPr/>
        </p:nvSpPr>
        <p:spPr>
          <a:xfrm>
            <a:off x="442134" y="1150166"/>
            <a:ext cx="9345298" cy="480401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ctr">
              <a:buNone/>
            </a:pPr>
            <a:r>
              <a:rPr lang="en-GB" sz="20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People engagement – even the naysayers!</a:t>
            </a:r>
          </a:p>
          <a:p>
            <a:pPr marL="0" indent="0" fontAlgn="ctr">
              <a:buNone/>
            </a:pPr>
            <a:r>
              <a:rPr lang="en-GB" sz="20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Workshops &amp; 101s</a:t>
            </a:r>
          </a:p>
          <a:p>
            <a:pPr marL="0" indent="0" fontAlgn="ctr">
              <a:buNone/>
            </a:pPr>
            <a:r>
              <a:rPr lang="en-GB" sz="20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Accrued resources to help drive the work forward</a:t>
            </a:r>
          </a:p>
          <a:p>
            <a:pPr marL="0" indent="0" fontAlgn="ctr">
              <a:buNone/>
            </a:pPr>
            <a:r>
              <a:rPr lang="en-GB" sz="20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Get Security onboard</a:t>
            </a:r>
          </a:p>
          <a:p>
            <a:pPr marL="0" indent="0" fontAlgn="ctr">
              <a:buNone/>
            </a:pPr>
            <a:r>
              <a:rPr lang="en-GB" sz="20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Build Communities</a:t>
            </a:r>
            <a:endParaRPr lang="en-US" sz="1600" dirty="0">
              <a:solidFill>
                <a:srgbClr val="7030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3297" y="780585"/>
            <a:ext cx="5159297" cy="386947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7816" y="4772118"/>
            <a:ext cx="3467100" cy="103822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59508A6-89E6-43D4-A62D-A7C52BB1DE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993" y="281524"/>
            <a:ext cx="7840337" cy="622298"/>
          </a:xfrm>
        </p:spPr>
        <p:txBody>
          <a:bodyPr/>
          <a:lstStyle/>
          <a:p>
            <a:r>
              <a:rPr lang="en-GB" altLang="en-US"/>
              <a:t>Fostering engagement</a:t>
            </a:r>
            <a:endParaRPr lang="en-GB" altLang="en-US" i="1"/>
          </a:p>
        </p:txBody>
      </p:sp>
    </p:spTree>
    <p:extLst>
      <p:ext uri="{BB962C8B-B14F-4D97-AF65-F5344CB8AC3E}">
        <p14:creationId xmlns:p14="http://schemas.microsoft.com/office/powerpoint/2010/main" val="3986185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7F70020F-BC0B-5640-9807-B69E8A3E9F9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1789470" cy="6865827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F4D4860A-8C71-5242-85BE-DC2DFBE4A5C1}"/>
              </a:ext>
            </a:extLst>
          </p:cNvPr>
          <p:cNvSpPr/>
          <p:nvPr/>
        </p:nvSpPr>
        <p:spPr>
          <a:xfrm flipH="1">
            <a:off x="5580723" y="0"/>
            <a:ext cx="6640496" cy="6871935"/>
          </a:xfrm>
          <a:custGeom>
            <a:avLst/>
            <a:gdLst>
              <a:gd name="connsiteX0" fmla="*/ 0 w 6622741"/>
              <a:gd name="connsiteY0" fmla="*/ 0 h 6853561"/>
              <a:gd name="connsiteX1" fmla="*/ 0 w 6622741"/>
              <a:gd name="connsiteY1" fmla="*/ 6853561 h 6853561"/>
              <a:gd name="connsiteX2" fmla="*/ 3542190 w 6622741"/>
              <a:gd name="connsiteY2" fmla="*/ 6853561 h 6853561"/>
              <a:gd name="connsiteX3" fmla="*/ 6622741 w 6622741"/>
              <a:gd name="connsiteY3" fmla="*/ 0 h 6853561"/>
              <a:gd name="connsiteX4" fmla="*/ 0 w 6622741"/>
              <a:gd name="connsiteY4" fmla="*/ 0 h 6853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22741" h="6853561">
                <a:moveTo>
                  <a:pt x="0" y="0"/>
                </a:moveTo>
                <a:lnTo>
                  <a:pt x="0" y="6853561"/>
                </a:lnTo>
                <a:lnTo>
                  <a:pt x="3542190" y="6853561"/>
                </a:lnTo>
                <a:lnTo>
                  <a:pt x="6622741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713F73A5-AD5A-AC4A-8C96-593C63A00B13}"/>
              </a:ext>
            </a:extLst>
          </p:cNvPr>
          <p:cNvSpPr/>
          <p:nvPr/>
        </p:nvSpPr>
        <p:spPr>
          <a:xfrm flipH="1">
            <a:off x="5792543" y="0"/>
            <a:ext cx="6428676" cy="6865827"/>
          </a:xfrm>
          <a:custGeom>
            <a:avLst/>
            <a:gdLst>
              <a:gd name="connsiteX0" fmla="*/ 6439437 w 6439437"/>
              <a:gd name="connsiteY0" fmla="*/ 0 h 6877318"/>
              <a:gd name="connsiteX1" fmla="*/ 0 w 6439437"/>
              <a:gd name="connsiteY1" fmla="*/ 0 h 6877318"/>
              <a:gd name="connsiteX2" fmla="*/ 0 w 6439437"/>
              <a:gd name="connsiteY2" fmla="*/ 83713 h 6877318"/>
              <a:gd name="connsiteX3" fmla="*/ 0 w 6439437"/>
              <a:gd name="connsiteY3" fmla="*/ 6877318 h 6877318"/>
              <a:gd name="connsiteX4" fmla="*/ 3354946 w 6439437"/>
              <a:gd name="connsiteY4" fmla="*/ 6877318 h 6877318"/>
              <a:gd name="connsiteX5" fmla="*/ 6439437 w 6439437"/>
              <a:gd name="connsiteY5" fmla="*/ 0 h 68773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439437" h="6877318">
                <a:moveTo>
                  <a:pt x="6439437" y="0"/>
                </a:moveTo>
                <a:lnTo>
                  <a:pt x="0" y="0"/>
                </a:lnTo>
                <a:lnTo>
                  <a:pt x="0" y="83713"/>
                </a:lnTo>
                <a:lnTo>
                  <a:pt x="0" y="6877318"/>
                </a:lnTo>
                <a:lnTo>
                  <a:pt x="3354946" y="6877318"/>
                </a:lnTo>
                <a:lnTo>
                  <a:pt x="6439437" y="0"/>
                </a:lnTo>
                <a:close/>
              </a:path>
            </a:pathLst>
          </a:custGeom>
          <a:gradFill>
            <a:gsLst>
              <a:gs pos="0">
                <a:srgbClr val="A11453"/>
              </a:gs>
              <a:gs pos="100000">
                <a:srgbClr val="EB143A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ubtitle 1">
            <a:extLst>
              <a:ext uri="{FF2B5EF4-FFF2-40B4-BE49-F238E27FC236}">
                <a16:creationId xmlns:a16="http://schemas.microsoft.com/office/drawing/2014/main" id="{721B246D-3660-5246-9E39-006DC2146E26}"/>
              </a:ext>
            </a:extLst>
          </p:cNvPr>
          <p:cNvSpPr txBox="1">
            <a:spLocks/>
          </p:cNvSpPr>
          <p:nvPr/>
        </p:nvSpPr>
        <p:spPr>
          <a:xfrm>
            <a:off x="6967728" y="890268"/>
            <a:ext cx="4738265" cy="13541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4000">
                <a:solidFill>
                  <a:schemeClr val="bg1"/>
                </a:solidFill>
                <a:latin typeface="Arial"/>
                <a:cs typeface="Arial"/>
              </a:rPr>
              <a:t>6 Sixth Breadcrumb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7F1F1DF-5904-8742-A5A8-D47C39CC63F2}"/>
              </a:ext>
            </a:extLst>
          </p:cNvPr>
          <p:cNvCxnSpPr>
            <a:cxnSpLocks/>
          </p:cNvCxnSpPr>
          <p:nvPr/>
        </p:nvCxnSpPr>
        <p:spPr>
          <a:xfrm>
            <a:off x="11049791" y="1611070"/>
            <a:ext cx="510696" cy="0"/>
          </a:xfrm>
          <a:prstGeom prst="line">
            <a:avLst/>
          </a:prstGeom>
          <a:ln w="2857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06F07E60-FFDC-B545-9862-FD1419518032}"/>
              </a:ext>
            </a:extLst>
          </p:cNvPr>
          <p:cNvSpPr txBox="1">
            <a:spLocks/>
          </p:cNvSpPr>
          <p:nvPr/>
        </p:nvSpPr>
        <p:spPr>
          <a:xfrm>
            <a:off x="7178040" y="2324838"/>
            <a:ext cx="4527952" cy="342120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00000"/>
              </a:lnSpc>
              <a:buNone/>
            </a:pPr>
            <a:r>
              <a:rPr lang="en-US" sz="2000" b="1">
                <a:solidFill>
                  <a:schemeClr val="bg1"/>
                </a:solidFill>
                <a:latin typeface="Arial"/>
                <a:cs typeface="Arial"/>
              </a:rPr>
              <a:t>Problems, Problems…</a:t>
            </a:r>
            <a:endParaRPr lang="en-US" sz="180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8F0499F6-25D1-DA44-A190-A533474384C3}"/>
              </a:ext>
            </a:extLst>
          </p:cNvPr>
          <p:cNvSpPr txBox="1">
            <a:spLocks/>
          </p:cNvSpPr>
          <p:nvPr/>
        </p:nvSpPr>
        <p:spPr>
          <a:xfrm>
            <a:off x="10712824" y="6973404"/>
            <a:ext cx="1479176" cy="53788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00000"/>
              </a:lnSpc>
              <a:buNone/>
            </a:pPr>
            <a:r>
              <a:rPr lang="en-US" sz="1200">
                <a:latin typeface="Arial"/>
                <a:cs typeface="Arial"/>
              </a:rPr>
              <a:t>Customer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D35D860-33F6-0845-AC35-EE56043D6DA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50259" y="6114089"/>
            <a:ext cx="1937524" cy="461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1367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1">
            <a:extLst>
              <a:ext uri="{FF2B5EF4-FFF2-40B4-BE49-F238E27FC236}">
                <a16:creationId xmlns:a16="http://schemas.microsoft.com/office/drawing/2014/main" id="{141D4C6D-FCB0-A74D-81FC-8E3B4710787E}"/>
              </a:ext>
            </a:extLst>
          </p:cNvPr>
          <p:cNvSpPr txBox="1">
            <a:spLocks/>
          </p:cNvSpPr>
          <p:nvPr/>
        </p:nvSpPr>
        <p:spPr>
          <a:xfrm>
            <a:off x="106769" y="418967"/>
            <a:ext cx="8731150" cy="8796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>
                <a:solidFill>
                  <a:srgbClr val="E10A0A"/>
                </a:solidFill>
                <a:latin typeface="Arial"/>
                <a:cs typeface="Arial"/>
              </a:rPr>
              <a:t>The problems start mounting up…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8FEBE850-542C-0146-8288-17C82E06A558}"/>
              </a:ext>
            </a:extLst>
          </p:cNvPr>
          <p:cNvSpPr txBox="1">
            <a:spLocks/>
          </p:cNvSpPr>
          <p:nvPr/>
        </p:nvSpPr>
        <p:spPr>
          <a:xfrm>
            <a:off x="442134" y="1070832"/>
            <a:ext cx="4928764" cy="4858329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ctr">
              <a:buNone/>
            </a:pPr>
            <a:r>
              <a:rPr lang="en-GB" sz="20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“Boss – the Army of the Dead are massing at the Giant Ice Wall…”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20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“It's not fast enough - I'm off outside the tent“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20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“I’d love to, but look at our workload”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20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“What do you mean, there’s a licence cost?”</a:t>
            </a:r>
          </a:p>
          <a:p>
            <a:pPr marL="0" indent="0" fontAlgn="ctr">
              <a:buNone/>
            </a:pPr>
            <a:r>
              <a:rPr lang="en-GB" sz="20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Rooms! Infrastructure!</a:t>
            </a:r>
          </a:p>
          <a:p>
            <a:pPr marL="0" indent="0" fontAlgn="ctr">
              <a:buNone/>
            </a:pPr>
            <a:r>
              <a:rPr lang="en-GB" sz="20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Legacy process!</a:t>
            </a:r>
          </a:p>
          <a:p>
            <a:pPr marL="0" indent="0" fontAlgn="ctr">
              <a:buNone/>
            </a:pPr>
            <a:r>
              <a:rPr lang="en-GB" sz="20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“Boss – I’ve been offered a job </a:t>
            </a:r>
            <a:r>
              <a:rPr lang="en-GB" sz="200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the Army of the Dead”</a:t>
            </a:r>
            <a:endParaRPr lang="en-GB" sz="2000" dirty="0">
              <a:solidFill>
                <a:srgbClr val="7030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fontAlgn="ctr">
              <a:buNone/>
            </a:pPr>
            <a:endParaRPr lang="en-GB" sz="2000" dirty="0">
              <a:solidFill>
                <a:srgbClr val="7030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fontAlgn="ctr">
              <a:buNone/>
            </a:pPr>
            <a:r>
              <a:rPr lang="en-GB" sz="20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key attribute to achieve change is </a:t>
            </a:r>
            <a:r>
              <a:rPr lang="en-GB" sz="2000" i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resilience</a:t>
            </a:r>
          </a:p>
          <a:p>
            <a:pPr fontAlgn="ctr">
              <a:buFont typeface="Wingdings" panose="05000000000000000000" pitchFamily="2" charset="2"/>
              <a:buChar char="§"/>
            </a:pPr>
            <a:endParaRPr lang="en-GB" sz="1600" i="1" dirty="0">
              <a:solidFill>
                <a:srgbClr val="7030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fontAlgn="ctr">
              <a:buNone/>
            </a:pPr>
            <a:endParaRPr lang="en-US" sz="1600" dirty="0">
              <a:solidFill>
                <a:srgbClr val="7030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13C289E-E887-4D9A-BF55-1800EFAE297A}"/>
              </a:ext>
            </a:extLst>
          </p:cNvPr>
          <p:cNvGrpSpPr/>
          <p:nvPr/>
        </p:nvGrpSpPr>
        <p:grpSpPr>
          <a:xfrm>
            <a:off x="5647246" y="2490726"/>
            <a:ext cx="6381346" cy="3594824"/>
            <a:chOff x="5536084" y="2192343"/>
            <a:chExt cx="6381346" cy="3594824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5536084" y="2192343"/>
              <a:ext cx="6381346" cy="3594824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E19FDAC0-D6DF-474F-A735-8162F0633CB3}"/>
                </a:ext>
              </a:extLst>
            </p:cNvPr>
            <p:cNvSpPr txBox="1"/>
            <p:nvPr/>
          </p:nvSpPr>
          <p:spPr>
            <a:xfrm>
              <a:off x="11232627" y="5417835"/>
              <a:ext cx="6848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schemeClr val="bg1"/>
                  </a:solidFill>
                </a:rPr>
                <a:t>HBO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32334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8FEBE850-542C-0146-8288-17C82E06A558}"/>
              </a:ext>
            </a:extLst>
          </p:cNvPr>
          <p:cNvSpPr txBox="1">
            <a:spLocks/>
          </p:cNvSpPr>
          <p:nvPr/>
        </p:nvSpPr>
        <p:spPr>
          <a:xfrm>
            <a:off x="368029" y="1376732"/>
            <a:ext cx="10960906" cy="503244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ctr">
              <a:buNone/>
            </a:pPr>
            <a:r>
              <a:rPr lang="en-GB" sz="20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Offshore – Team Delhi &amp; Team Crawley</a:t>
            </a:r>
          </a:p>
          <a:p>
            <a:pPr marL="0" indent="0" fontAlgn="ctr">
              <a:buNone/>
            </a:pPr>
            <a:r>
              <a:rPr lang="en-GB" sz="20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Established “Core platform teams” - Cloud Ops + Shift Left</a:t>
            </a:r>
          </a:p>
          <a:p>
            <a:pPr marL="0" indent="0" fontAlgn="ctr">
              <a:buNone/>
            </a:pPr>
            <a:r>
              <a:rPr lang="en-GB" sz="20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XLR8 Dojo - optimise, collaborate, opportunities for best common outcome</a:t>
            </a:r>
          </a:p>
          <a:p>
            <a:pPr marL="0" indent="0" fontAlgn="ctr">
              <a:buNone/>
            </a:pPr>
            <a:r>
              <a:rPr lang="en-GB" sz="20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Alignment on tooling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Increase process and testing automation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Improvement owned by teams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“Champions” &amp; Communities</a:t>
            </a:r>
            <a:endParaRPr lang="en-US" sz="1600" dirty="0">
              <a:solidFill>
                <a:srgbClr val="7030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US" sz="1600" dirty="0">
              <a:solidFill>
                <a:srgbClr val="7030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ubtitle 1">
            <a:extLst>
              <a:ext uri="{FF2B5EF4-FFF2-40B4-BE49-F238E27FC236}">
                <a16:creationId xmlns:a16="http://schemas.microsoft.com/office/drawing/2014/main" id="{12386C53-F8D6-4DD6-9B97-EA6CC6C62D82}"/>
              </a:ext>
            </a:extLst>
          </p:cNvPr>
          <p:cNvSpPr txBox="1">
            <a:spLocks/>
          </p:cNvSpPr>
          <p:nvPr/>
        </p:nvSpPr>
        <p:spPr>
          <a:xfrm>
            <a:off x="124287" y="448820"/>
            <a:ext cx="8731150" cy="8796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>
                <a:solidFill>
                  <a:srgbClr val="E10A0A"/>
                </a:solidFill>
                <a:latin typeface="Arial"/>
                <a:cs typeface="Arial"/>
              </a:rPr>
              <a:t>But we had made real progress…</a:t>
            </a:r>
          </a:p>
        </p:txBody>
      </p:sp>
    </p:spTree>
    <p:extLst>
      <p:ext uri="{BB962C8B-B14F-4D97-AF65-F5344CB8AC3E}">
        <p14:creationId xmlns:p14="http://schemas.microsoft.com/office/powerpoint/2010/main" val="1673986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D8F9C9B-9827-48BE-A62C-C50AA09FDE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0066" y="976978"/>
            <a:ext cx="11886864" cy="5163939"/>
          </a:xfrm>
        </p:spPr>
        <p:txBody>
          <a:bodyPr/>
          <a:lstStyle/>
          <a:p>
            <a:pPr marL="0" indent="0">
              <a:buNone/>
            </a:pPr>
            <a:r>
              <a:rPr lang="en-GB" dirty="0">
                <a:solidFill>
                  <a:srgbClr val="7030A0"/>
                </a:solidFill>
              </a:rPr>
              <a:t>What we do?</a:t>
            </a:r>
          </a:p>
          <a:p>
            <a:pPr lvl="1"/>
            <a:r>
              <a:rPr lang="en-GB" b="1" dirty="0">
                <a:solidFill>
                  <a:srgbClr val="7030A0"/>
                </a:solidFill>
              </a:rPr>
              <a:t>Hello Gorgeous </a:t>
            </a:r>
            <a:r>
              <a:rPr lang="en-GB" dirty="0">
                <a:solidFill>
                  <a:srgbClr val="7030A0"/>
                </a:solidFill>
              </a:rPr>
              <a:t>– it doesn’t matter to us if you’re flying on a budget or in Upper – we will make </a:t>
            </a:r>
            <a:r>
              <a:rPr lang="en-GB" b="1" dirty="0">
                <a:solidFill>
                  <a:srgbClr val="7030A0"/>
                </a:solidFill>
              </a:rPr>
              <a:t>you</a:t>
            </a:r>
            <a:r>
              <a:rPr lang="en-GB" dirty="0">
                <a:solidFill>
                  <a:srgbClr val="7030A0"/>
                </a:solidFill>
              </a:rPr>
              <a:t> feel </a:t>
            </a:r>
            <a:r>
              <a:rPr lang="en-GB" i="1" dirty="0">
                <a:solidFill>
                  <a:srgbClr val="7030A0"/>
                </a:solidFill>
              </a:rPr>
              <a:t>the most loved</a:t>
            </a:r>
          </a:p>
          <a:p>
            <a:pPr lvl="1"/>
            <a:r>
              <a:rPr lang="en-GB" dirty="0">
                <a:solidFill>
                  <a:srgbClr val="7030A0"/>
                </a:solidFill>
              </a:rPr>
              <a:t>We’ll do it with Virgin Flair, whoever you are and wherever you are going</a:t>
            </a:r>
          </a:p>
          <a:p>
            <a:pPr lvl="1"/>
            <a:r>
              <a:rPr lang="en-GB" dirty="0">
                <a:solidFill>
                  <a:srgbClr val="7030A0"/>
                </a:solidFill>
              </a:rPr>
              <a:t>Flights &amp; Cargo to &gt; 30 destinations</a:t>
            </a:r>
          </a:p>
          <a:p>
            <a:pPr lvl="1"/>
            <a:r>
              <a:rPr lang="en-GB" dirty="0">
                <a:solidFill>
                  <a:srgbClr val="7030A0"/>
                </a:solidFill>
              </a:rPr>
              <a:t>Holiday packages</a:t>
            </a:r>
          </a:p>
          <a:p>
            <a:pPr marL="360362" lvl="1" indent="0">
              <a:buNone/>
            </a:pPr>
            <a:endParaRPr lang="en-GB" dirty="0">
              <a:solidFill>
                <a:srgbClr val="7030A0"/>
              </a:solidFill>
            </a:endParaRPr>
          </a:p>
          <a:p>
            <a:pPr marL="0" indent="0">
              <a:buNone/>
            </a:pPr>
            <a:r>
              <a:rPr lang="en-GB" dirty="0">
                <a:solidFill>
                  <a:srgbClr val="7030A0"/>
                </a:solidFill>
              </a:rPr>
              <a:t>Revenue/Turnover </a:t>
            </a:r>
          </a:p>
          <a:p>
            <a:pPr lvl="1"/>
            <a:r>
              <a:rPr lang="en-GB" dirty="0">
                <a:solidFill>
                  <a:srgbClr val="7030A0"/>
                </a:solidFill>
              </a:rPr>
              <a:t>Before Covid 2018 reported 5.8% year on year increase to £2.8 billion, 4.8% increase in passenger numbers</a:t>
            </a:r>
          </a:p>
          <a:p>
            <a:pPr lvl="1"/>
            <a:r>
              <a:rPr lang="en-GB" dirty="0">
                <a:solidFill>
                  <a:srgbClr val="7030A0"/>
                </a:solidFill>
              </a:rPr>
              <a:t>Post Covid – no passengers but our busiest Cargo on record!</a:t>
            </a:r>
          </a:p>
          <a:p>
            <a:pPr marL="360362" lvl="1" indent="0">
              <a:buNone/>
            </a:pPr>
            <a:endParaRPr lang="en-GB" dirty="0">
              <a:solidFill>
                <a:srgbClr val="7030A0"/>
              </a:solidFill>
            </a:endParaRPr>
          </a:p>
          <a:p>
            <a:pPr marL="0" indent="0">
              <a:buNone/>
            </a:pPr>
            <a:r>
              <a:rPr lang="en-GB" dirty="0">
                <a:solidFill>
                  <a:srgbClr val="7030A0"/>
                </a:solidFill>
              </a:rPr>
              <a:t>Employees</a:t>
            </a:r>
          </a:p>
          <a:p>
            <a:pPr lvl="1"/>
            <a:r>
              <a:rPr lang="en-GB" dirty="0">
                <a:solidFill>
                  <a:srgbClr val="7030A0"/>
                </a:solidFill>
              </a:rPr>
              <a:t>We were around 9,000, sadly now facing </a:t>
            </a:r>
            <a:r>
              <a:rPr lang="en-GB">
                <a:solidFill>
                  <a:srgbClr val="7030A0"/>
                </a:solidFill>
              </a:rPr>
              <a:t>reductions and </a:t>
            </a:r>
            <a:r>
              <a:rPr lang="en-GB" dirty="0">
                <a:solidFill>
                  <a:srgbClr val="7030A0"/>
                </a:solidFill>
              </a:rPr>
              <a:t>furlough</a:t>
            </a:r>
          </a:p>
          <a:p>
            <a:pPr marL="0" indent="0">
              <a:buNone/>
            </a:pPr>
            <a:endParaRPr lang="en-GB" dirty="0">
              <a:solidFill>
                <a:srgbClr val="7030A0"/>
              </a:solidFill>
            </a:endParaRPr>
          </a:p>
          <a:p>
            <a:pPr marL="0" indent="0">
              <a:buNone/>
            </a:pPr>
            <a:endParaRPr lang="en-GB" dirty="0">
              <a:solidFill>
                <a:srgbClr val="7030A0"/>
              </a:solidFill>
            </a:endParaRPr>
          </a:p>
          <a:p>
            <a:pPr marL="0" indent="0">
              <a:buNone/>
            </a:pPr>
            <a:endParaRPr lang="en-GB" dirty="0">
              <a:solidFill>
                <a:srgbClr val="7030A0"/>
              </a:solidFill>
            </a:endParaRPr>
          </a:p>
          <a:p>
            <a:pPr marL="0" indent="0">
              <a:buNone/>
            </a:pPr>
            <a:endParaRPr lang="en-GB" dirty="0">
              <a:solidFill>
                <a:srgbClr val="7030A0"/>
              </a:solidFill>
            </a:endParaRPr>
          </a:p>
          <a:p>
            <a:pPr marL="0" indent="0">
              <a:buNone/>
            </a:pPr>
            <a:r>
              <a:rPr lang="en-GB" dirty="0">
                <a:solidFill>
                  <a:srgbClr val="7030A0"/>
                </a:solidFill>
              </a:rPr>
              <a:t>CIO &gt; VP Transformation &gt; HO Platform/DevOps &gt; Tech Release &amp; Deployment, QA, Dev &amp; DevOps</a:t>
            </a:r>
          </a:p>
          <a:p>
            <a:endParaRPr lang="en-GB" dirty="0">
              <a:solidFill>
                <a:srgbClr val="7030A0"/>
              </a:solidFill>
            </a:endParaRPr>
          </a:p>
          <a:p>
            <a:pPr marL="0" indent="0">
              <a:buNone/>
            </a:pPr>
            <a:endParaRPr lang="en-GB" dirty="0">
              <a:solidFill>
                <a:srgbClr val="7030A0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F85BCB3-1809-43E2-B847-31D627EA0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About Virgin Atlantic </a:t>
            </a:r>
            <a:r>
              <a:rPr lang="en-GB" sz="1600" dirty="0">
                <a:solidFill>
                  <a:srgbClr val="7030A0"/>
                </a:solidFill>
              </a:rPr>
              <a:t>**All facts, figures &amp; structures are pre Covid, 2018/2019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46806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8FEBE850-542C-0146-8288-17C82E06A558}"/>
              </a:ext>
            </a:extLst>
          </p:cNvPr>
          <p:cNvSpPr txBox="1">
            <a:spLocks/>
          </p:cNvSpPr>
          <p:nvPr/>
        </p:nvSpPr>
        <p:spPr>
          <a:xfrm>
            <a:off x="853336" y="1768386"/>
            <a:ext cx="9814663" cy="232322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Those who </a:t>
            </a:r>
            <a:r>
              <a:rPr lang="en-US" sz="2000" noProof="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“got it” understood we needed to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pivot towards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1" i="1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Products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on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sz="2000" b="1" i="1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Platforms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built and run by </a:t>
            </a:r>
            <a:r>
              <a:rPr kumimoji="0" lang="en-US" sz="2000" b="1" i="1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Core Capability </a:t>
            </a: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teams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&amp;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Value </a:t>
            </a: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Outcome </a:t>
            </a: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based thinking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ubtitle 1">
            <a:extLst>
              <a:ext uri="{FF2B5EF4-FFF2-40B4-BE49-F238E27FC236}">
                <a16:creationId xmlns:a16="http://schemas.microsoft.com/office/drawing/2014/main" id="{41D3EBC0-555D-49FC-B796-CA07C5026626}"/>
              </a:ext>
            </a:extLst>
          </p:cNvPr>
          <p:cNvSpPr txBox="1">
            <a:spLocks/>
          </p:cNvSpPr>
          <p:nvPr/>
        </p:nvSpPr>
        <p:spPr>
          <a:xfrm>
            <a:off x="133164" y="439942"/>
            <a:ext cx="11542643" cy="8796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>
                <a:solidFill>
                  <a:srgbClr val="E10A0A"/>
                </a:solidFill>
                <a:latin typeface="Arial"/>
                <a:cs typeface="Arial"/>
              </a:rPr>
              <a:t>Hold on a sec…why were we bothering again?</a:t>
            </a:r>
          </a:p>
        </p:txBody>
      </p:sp>
    </p:spTree>
    <p:extLst>
      <p:ext uri="{BB962C8B-B14F-4D97-AF65-F5344CB8AC3E}">
        <p14:creationId xmlns:p14="http://schemas.microsoft.com/office/powerpoint/2010/main" val="284425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706D432-528E-A440-BF3B-8FC22D5566E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Subtitle 1">
            <a:extLst>
              <a:ext uri="{FF2B5EF4-FFF2-40B4-BE49-F238E27FC236}">
                <a16:creationId xmlns:a16="http://schemas.microsoft.com/office/drawing/2014/main" id="{448CE251-E9A1-464C-8011-2479046837D9}"/>
              </a:ext>
            </a:extLst>
          </p:cNvPr>
          <p:cNvSpPr txBox="1">
            <a:spLocks/>
          </p:cNvSpPr>
          <p:nvPr/>
        </p:nvSpPr>
        <p:spPr>
          <a:xfrm>
            <a:off x="522032" y="5194448"/>
            <a:ext cx="6301849" cy="5119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7 </a:t>
            </a:r>
            <a:r>
              <a:rPr kumimoji="0" lang="en-US" sz="40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Sevent</a:t>
            </a:r>
            <a:r>
              <a:rPr lang="en-US" sz="4000">
                <a:solidFill>
                  <a:prstClr val="white"/>
                </a:solidFill>
                <a:latin typeface="Arial"/>
                <a:cs typeface="Arial"/>
              </a:rPr>
              <a:t>h Breadcrumb</a:t>
            </a:r>
            <a:endParaRPr kumimoji="0" lang="en-US" sz="4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2F19BF69-D49F-B34A-9EE7-39884F78C536}"/>
              </a:ext>
            </a:extLst>
          </p:cNvPr>
          <p:cNvSpPr txBox="1">
            <a:spLocks/>
          </p:cNvSpPr>
          <p:nvPr/>
        </p:nvSpPr>
        <p:spPr>
          <a:xfrm>
            <a:off x="522033" y="6055123"/>
            <a:ext cx="4659567" cy="125608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Ding </a:t>
            </a:r>
            <a:r>
              <a:rPr kumimoji="0" lang="en-US" sz="20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ding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! All change at the C Suite!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18A4F8A-BE00-EB40-BD4D-6C37CDD7BB76}"/>
              </a:ext>
            </a:extLst>
          </p:cNvPr>
          <p:cNvCxnSpPr/>
          <p:nvPr/>
        </p:nvCxnSpPr>
        <p:spPr>
          <a:xfrm>
            <a:off x="631320" y="5869735"/>
            <a:ext cx="511663" cy="0"/>
          </a:xfrm>
          <a:prstGeom prst="line">
            <a:avLst/>
          </a:prstGeom>
          <a:ln w="2857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80E3C8AB-C2B8-F74D-A0E9-FE647B981137}"/>
              </a:ext>
            </a:extLst>
          </p:cNvPr>
          <p:cNvSpPr txBox="1">
            <a:spLocks/>
          </p:cNvSpPr>
          <p:nvPr/>
        </p:nvSpPr>
        <p:spPr>
          <a:xfrm>
            <a:off x="10712824" y="6973404"/>
            <a:ext cx="1479176" cy="53788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JV</a:t>
            </a:r>
          </a:p>
        </p:txBody>
      </p:sp>
    </p:spTree>
    <p:extLst>
      <p:ext uri="{BB962C8B-B14F-4D97-AF65-F5344CB8AC3E}">
        <p14:creationId xmlns:p14="http://schemas.microsoft.com/office/powerpoint/2010/main" val="32992402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C5F3C2D-D5EA-451D-810A-309B7F7A95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sz="2000" dirty="0">
                <a:solidFill>
                  <a:srgbClr val="7030A0"/>
                </a:solidFill>
              </a:rPr>
              <a:t>In six years, several changes in the senior leadership</a:t>
            </a:r>
          </a:p>
          <a:p>
            <a:pPr marL="0" indent="0">
              <a:buNone/>
            </a:pPr>
            <a:r>
              <a:rPr lang="en-GB" sz="2000" dirty="0">
                <a:solidFill>
                  <a:srgbClr val="7030A0"/>
                </a:solidFill>
              </a:rPr>
              <a:t>Inevitable reorganisations follow</a:t>
            </a:r>
          </a:p>
          <a:p>
            <a:pPr marL="0" indent="0">
              <a:buNone/>
            </a:pPr>
            <a:r>
              <a:rPr lang="en-GB" sz="2000" dirty="0">
                <a:solidFill>
                  <a:srgbClr val="7030A0"/>
                </a:solidFill>
              </a:rPr>
              <a:t>Do reorganisations fix your delivery challenges?</a:t>
            </a:r>
          </a:p>
          <a:p>
            <a:pPr marL="0" indent="0">
              <a:buNone/>
            </a:pPr>
            <a:endParaRPr lang="en-GB" sz="2000" dirty="0">
              <a:solidFill>
                <a:srgbClr val="7030A0"/>
              </a:solidFill>
            </a:endParaRPr>
          </a:p>
          <a:p>
            <a:pPr marL="0" indent="0">
              <a:buNone/>
            </a:pPr>
            <a:r>
              <a:rPr lang="en-GB" sz="2000" dirty="0">
                <a:solidFill>
                  <a:srgbClr val="7030A0"/>
                </a:solidFill>
              </a:rPr>
              <a:t>So – where did the new leadership want to go next?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6ED5A09-9CF2-4AC2-A5F3-B0E54B4D8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Changes in Leadership and Organisation</a:t>
            </a:r>
          </a:p>
        </p:txBody>
      </p:sp>
    </p:spTree>
    <p:extLst>
      <p:ext uri="{BB962C8B-B14F-4D97-AF65-F5344CB8AC3E}">
        <p14:creationId xmlns:p14="http://schemas.microsoft.com/office/powerpoint/2010/main" val="19052537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7FA350C-C6C7-4524-89E2-052E6A451DD9}"/>
              </a:ext>
            </a:extLst>
          </p:cNvPr>
          <p:cNvSpPr txBox="1"/>
          <p:nvPr/>
        </p:nvSpPr>
        <p:spPr>
          <a:xfrm>
            <a:off x="5052483" y="4591636"/>
            <a:ext cx="2468035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3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+mn-cs"/>
              </a:rPr>
              <a:t>technology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6AC279D-B5CA-4D80-9A82-524DBBE896F1}"/>
              </a:ext>
            </a:extLst>
          </p:cNvPr>
          <p:cNvSpPr/>
          <p:nvPr/>
        </p:nvSpPr>
        <p:spPr>
          <a:xfrm>
            <a:off x="533400" y="807862"/>
            <a:ext cx="4383652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Why?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We want to be the </a:t>
            </a:r>
            <a:r>
              <a:rPr kumimoji="0" lang="en-GB" sz="1800" b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Most Loved</a:t>
            </a:r>
            <a:r>
              <a:rPr kumimoji="0" lang="en-GB" sz="1800" b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 travel company</a:t>
            </a:r>
            <a:r>
              <a:rPr kumimoji="0" lang="en-GB" sz="18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i="1" dirty="0">
                <a:solidFill>
                  <a:srgbClr val="FFFFFF"/>
                </a:solidFill>
              </a:rPr>
              <a:t>How?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A Change Delivery Framework that ensures</a:t>
            </a:r>
          </a:p>
          <a:p>
            <a:pPr fontAlgn="ctr"/>
            <a:r>
              <a:rPr lang="en-GB" dirty="0">
                <a:solidFill>
                  <a:schemeClr val="bg1"/>
                </a:solidFill>
              </a:rPr>
              <a:t>we</a:t>
            </a:r>
          </a:p>
          <a:p>
            <a:pPr marL="285750" indent="-285750" fontAlgn="ctr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Do the basics well</a:t>
            </a:r>
          </a:p>
          <a:p>
            <a:pPr marL="285750" indent="-285750" fontAlgn="ctr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Deliver the right things at the right time, generating value as early as we can,</a:t>
            </a:r>
          </a:p>
          <a:p>
            <a:pPr marL="285750" indent="-285750" fontAlgn="ctr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Wither the things that no longer support the </a:t>
            </a:r>
            <a:r>
              <a:rPr lang="en-GB" b="1" dirty="0">
                <a:solidFill>
                  <a:schemeClr val="bg1"/>
                </a:solidFill>
              </a:rPr>
              <a:t>Why</a:t>
            </a:r>
            <a:endParaRPr lang="en-GB" b="1" i="1" dirty="0">
              <a:solidFill>
                <a:schemeClr val="bg1"/>
              </a:solidFill>
            </a:endParaRPr>
          </a:p>
          <a:p>
            <a:pPr marL="285750" indent="-285750" fontAlgn="ctr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Are amazing partners within our ecosystem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6" name="Arc 5">
            <a:extLst>
              <a:ext uri="{FF2B5EF4-FFF2-40B4-BE49-F238E27FC236}">
                <a16:creationId xmlns:a16="http://schemas.microsoft.com/office/drawing/2014/main" id="{0726E406-401C-4E56-89C0-98D7A9BAAC11}"/>
              </a:ext>
            </a:extLst>
          </p:cNvPr>
          <p:cNvSpPr/>
          <p:nvPr/>
        </p:nvSpPr>
        <p:spPr>
          <a:xfrm rot="19170713">
            <a:off x="6199098" y="1369932"/>
            <a:ext cx="1975499" cy="925062"/>
          </a:xfrm>
          <a:prstGeom prst="arc">
            <a:avLst>
              <a:gd name="adj1" fmla="val 11946516"/>
              <a:gd name="adj2" fmla="val 20381765"/>
            </a:avLst>
          </a:prstGeom>
          <a:ln w="38100">
            <a:solidFill>
              <a:schemeClr val="bg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otham Light"/>
              <a:ea typeface="+mn-ea"/>
              <a:cs typeface="+mn-cs"/>
            </a:endParaRPr>
          </a:p>
        </p:txBody>
      </p:sp>
      <p:sp>
        <p:nvSpPr>
          <p:cNvPr id="7" name="Arc 6">
            <a:extLst>
              <a:ext uri="{FF2B5EF4-FFF2-40B4-BE49-F238E27FC236}">
                <a16:creationId xmlns:a16="http://schemas.microsoft.com/office/drawing/2014/main" id="{1F71B795-F19E-423E-99FF-5490D6857A84}"/>
              </a:ext>
            </a:extLst>
          </p:cNvPr>
          <p:cNvSpPr/>
          <p:nvPr/>
        </p:nvSpPr>
        <p:spPr>
          <a:xfrm rot="2585431">
            <a:off x="4095325" y="1350481"/>
            <a:ext cx="1975499" cy="925062"/>
          </a:xfrm>
          <a:prstGeom prst="arc">
            <a:avLst>
              <a:gd name="adj1" fmla="val 11946516"/>
              <a:gd name="adj2" fmla="val 20381765"/>
            </a:avLst>
          </a:prstGeom>
          <a:ln w="38100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otham Light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E3839DB-CEEA-4D36-AC39-07E3155C8205}"/>
              </a:ext>
            </a:extLst>
          </p:cNvPr>
          <p:cNvSpPr/>
          <p:nvPr/>
        </p:nvSpPr>
        <p:spPr>
          <a:xfrm>
            <a:off x="7808348" y="868689"/>
            <a:ext cx="4383652" cy="28879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GB" b="1" i="1" dirty="0">
                <a:solidFill>
                  <a:schemeClr val="bg1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What?</a:t>
            </a:r>
            <a:endParaRPr lang="en-GB" dirty="0">
              <a:solidFill>
                <a:schemeClr val="bg1"/>
              </a:solidFill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fontAlgn="ctr"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bg1"/>
                </a:solidFill>
              </a:rPr>
              <a:t>Lean Portfolio</a:t>
            </a:r>
            <a:r>
              <a:rPr lang="en-GB" dirty="0">
                <a:solidFill>
                  <a:schemeClr val="bg1"/>
                </a:solidFill>
              </a:rPr>
              <a:t> </a:t>
            </a:r>
          </a:p>
          <a:p>
            <a:pPr marL="285750" indent="-285750" fontAlgn="ctr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Run teams with </a:t>
            </a:r>
            <a:r>
              <a:rPr lang="en-GB" b="1" dirty="0">
                <a:solidFill>
                  <a:schemeClr val="bg1"/>
                </a:solidFill>
              </a:rPr>
              <a:t>agility</a:t>
            </a:r>
          </a:p>
          <a:p>
            <a:pPr marL="285750" indent="-285750" fontAlgn="ctr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Use continuous </a:t>
            </a:r>
            <a:r>
              <a:rPr lang="en-GB" b="1" dirty="0">
                <a:solidFill>
                  <a:schemeClr val="bg1"/>
                </a:solidFill>
              </a:rPr>
              <a:t>Lean</a:t>
            </a:r>
            <a:r>
              <a:rPr lang="en-GB" dirty="0">
                <a:solidFill>
                  <a:schemeClr val="bg1"/>
                </a:solidFill>
              </a:rPr>
              <a:t> improvement</a:t>
            </a:r>
          </a:p>
          <a:p>
            <a:pPr marL="285750" indent="-285750" fontAlgn="ctr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Achieve true </a:t>
            </a:r>
            <a:r>
              <a:rPr lang="en-GB" b="1" dirty="0">
                <a:solidFill>
                  <a:schemeClr val="bg1"/>
                </a:solidFill>
              </a:rPr>
              <a:t>DevOps</a:t>
            </a:r>
          </a:p>
          <a:p>
            <a:pPr marL="742950" lvl="1" indent="-285750" fontAlgn="ctr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constant collaborations</a:t>
            </a:r>
          </a:p>
          <a:p>
            <a:pPr marL="742950" lvl="1" indent="-285750" fontAlgn="ctr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automating the repeatable </a:t>
            </a:r>
          </a:p>
          <a:p>
            <a:pPr marL="742950" lvl="1" indent="-285750" fontAlgn="ctr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driving quality</a:t>
            </a:r>
          </a:p>
          <a:p>
            <a:pPr marL="742950" lvl="1" indent="-285750" fontAlgn="ctr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Empowered teams</a:t>
            </a:r>
          </a:p>
          <a:p>
            <a:pPr>
              <a:lnSpc>
                <a:spcPct val="107000"/>
              </a:lnSpc>
              <a:spcAft>
                <a:spcPts val="0"/>
              </a:spcAft>
            </a:pPr>
            <a:endParaRPr lang="en-GB" dirty="0">
              <a:solidFill>
                <a:schemeClr val="bg1"/>
              </a:solidFill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8660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CDCA590-2559-435F-9BAF-43042A28A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The Next Steps….</a:t>
            </a:r>
          </a:p>
        </p:txBody>
      </p:sp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688250F0-B23E-442E-A05D-A98989439623}"/>
              </a:ext>
            </a:extLst>
          </p:cNvPr>
          <p:cNvSpPr txBox="1">
            <a:spLocks/>
          </p:cNvSpPr>
          <p:nvPr/>
        </p:nvSpPr>
        <p:spPr>
          <a:xfrm>
            <a:off x="409758" y="1061545"/>
            <a:ext cx="9608885" cy="490404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Font typeface="Arial" panose="020B0604020202020204" pitchFamily="34" charset="0"/>
              <a:buChar char="―"/>
              <a:defRPr sz="2400">
                <a:solidFill>
                  <a:srgbClr val="5B056A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Font typeface="Arial" panose="020B0604020202020204" pitchFamily="34" charset="0"/>
              <a:buChar char="―"/>
              <a:defRPr sz="2000">
                <a:solidFill>
                  <a:srgbClr val="5B056A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Font typeface="Arial" panose="020B0604020202020204" pitchFamily="34" charset="0"/>
              <a:buChar char="―"/>
              <a:defRPr sz="2400">
                <a:solidFill>
                  <a:srgbClr val="5B056A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Font typeface="Arial" panose="020B0604020202020204" pitchFamily="34" charset="0"/>
              <a:buChar char="―"/>
              <a:defRPr sz="1600">
                <a:solidFill>
                  <a:srgbClr val="5B056A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Font typeface="Arial" panose="020B0604020202020204" pitchFamily="34" charset="0"/>
              <a:buChar char="―"/>
              <a:defRPr sz="1400">
                <a:solidFill>
                  <a:srgbClr val="5B056A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SzPct val="65000"/>
              <a:buFont typeface="Arial" charset="0"/>
              <a:buChar char="―"/>
              <a:defRPr sz="1400">
                <a:solidFill>
                  <a:srgbClr val="5B056A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SzPct val="65000"/>
              <a:buFont typeface="Arial" charset="0"/>
              <a:buChar char="―"/>
              <a:defRPr sz="1400">
                <a:solidFill>
                  <a:srgbClr val="5B056A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SzPct val="65000"/>
              <a:buFont typeface="Arial" charset="0"/>
              <a:buChar char="―"/>
              <a:defRPr sz="1400">
                <a:solidFill>
                  <a:srgbClr val="5B056A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SzPct val="65000"/>
              <a:buFont typeface="Arial" charset="0"/>
              <a:buChar char="―"/>
              <a:defRPr sz="1400">
                <a:solidFill>
                  <a:srgbClr val="5B056A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2000" kern="0" dirty="0">
                <a:solidFill>
                  <a:srgbClr val="7030A0"/>
                </a:solidFill>
              </a:rPr>
              <a:t>We knew how to get the basics right, repeatably</a:t>
            </a:r>
          </a:p>
          <a:p>
            <a:pPr marL="0" indent="0" algn="ctr">
              <a:buNone/>
            </a:pPr>
            <a:r>
              <a:rPr lang="en-GB" sz="2000" kern="0" dirty="0">
                <a:solidFill>
                  <a:srgbClr val="7030A0"/>
                </a:solidFill>
              </a:rPr>
              <a:t>We wanted capabilities not silos, reducing divergence &amp; waste</a:t>
            </a:r>
          </a:p>
          <a:p>
            <a:pPr marL="0" indent="0" algn="ctr">
              <a:buNone/>
            </a:pPr>
            <a:r>
              <a:rPr lang="en-GB" sz="2000" kern="0" dirty="0">
                <a:solidFill>
                  <a:srgbClr val="7030A0"/>
                </a:solidFill>
              </a:rPr>
              <a:t>We needed a single demand funnel, agreed &amp; reviewed at organisational level</a:t>
            </a:r>
          </a:p>
          <a:p>
            <a:pPr marL="0" indent="0" algn="ctr">
              <a:buNone/>
            </a:pPr>
            <a:r>
              <a:rPr lang="en-GB" sz="2000" kern="0" dirty="0">
                <a:solidFill>
                  <a:srgbClr val="7030A0"/>
                </a:solidFill>
              </a:rPr>
              <a:t>We were discussing value streams and portfolio increments</a:t>
            </a:r>
          </a:p>
          <a:p>
            <a:pPr marL="0" indent="0" algn="ctr">
              <a:buNone/>
            </a:pPr>
            <a:endParaRPr lang="en-GB" sz="2000" kern="0" dirty="0">
              <a:solidFill>
                <a:srgbClr val="7030A0"/>
              </a:solidFill>
            </a:endParaRPr>
          </a:p>
          <a:p>
            <a:pPr marL="0" indent="0" algn="ctr">
              <a:buNone/>
            </a:pPr>
            <a:r>
              <a:rPr lang="en-GB" sz="2000" kern="0" dirty="0">
                <a:solidFill>
                  <a:srgbClr val="7030A0"/>
                </a:solidFill>
              </a:rPr>
              <a:t>We were approaching a </a:t>
            </a:r>
            <a:r>
              <a:rPr lang="en-GB" sz="2000" b="1" kern="0" dirty="0">
                <a:solidFill>
                  <a:srgbClr val="7030A0"/>
                </a:solidFill>
              </a:rPr>
              <a:t>mindset change at organisational level </a:t>
            </a:r>
          </a:p>
        </p:txBody>
      </p:sp>
    </p:spTree>
    <p:extLst>
      <p:ext uri="{BB962C8B-B14F-4D97-AF65-F5344CB8AC3E}">
        <p14:creationId xmlns:p14="http://schemas.microsoft.com/office/powerpoint/2010/main" val="1781323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CC94D925-BFCA-EA49-BE06-CDDBC109349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Subtitle 1">
            <a:extLst>
              <a:ext uri="{FF2B5EF4-FFF2-40B4-BE49-F238E27FC236}">
                <a16:creationId xmlns:a16="http://schemas.microsoft.com/office/drawing/2014/main" id="{89528C9C-49E8-6B40-99D2-2BF9D33E9F31}"/>
              </a:ext>
            </a:extLst>
          </p:cNvPr>
          <p:cNvSpPr txBox="1">
            <a:spLocks/>
          </p:cNvSpPr>
          <p:nvPr/>
        </p:nvSpPr>
        <p:spPr>
          <a:xfrm>
            <a:off x="522032" y="1104823"/>
            <a:ext cx="10941098" cy="67525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000">
                <a:solidFill>
                  <a:schemeClr val="bg1"/>
                </a:solidFill>
                <a:latin typeface="Arial"/>
                <a:cs typeface="Arial"/>
              </a:rPr>
              <a:t>8 Eighth Breadcrumb - New Ways of Working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523822E-F1B5-C340-A847-C00BBD34656A}"/>
              </a:ext>
            </a:extLst>
          </p:cNvPr>
          <p:cNvSpPr txBox="1">
            <a:spLocks/>
          </p:cNvSpPr>
          <p:nvPr/>
        </p:nvSpPr>
        <p:spPr>
          <a:xfrm>
            <a:off x="495528" y="2487056"/>
            <a:ext cx="2937860" cy="416725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GB"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you can do with top down buy-in.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top-down meets the bottom-up.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And..."I never thought it would work - you've changed my mind"!</a:t>
            </a:r>
            <a:endParaRPr lang="en-US" sz="16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01B35C0-ECF2-904F-81B8-10FFB71A7BFF}"/>
              </a:ext>
            </a:extLst>
          </p:cNvPr>
          <p:cNvCxnSpPr/>
          <p:nvPr/>
        </p:nvCxnSpPr>
        <p:spPr>
          <a:xfrm>
            <a:off x="631320" y="1730257"/>
            <a:ext cx="511663" cy="0"/>
          </a:xfrm>
          <a:prstGeom prst="line">
            <a:avLst/>
          </a:prstGeom>
          <a:ln w="2857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3413BF47-D064-2D4F-9000-77DC7066569F}"/>
              </a:ext>
            </a:extLst>
          </p:cNvPr>
          <p:cNvSpPr txBox="1">
            <a:spLocks/>
          </p:cNvSpPr>
          <p:nvPr/>
        </p:nvSpPr>
        <p:spPr>
          <a:xfrm>
            <a:off x="10712824" y="6973404"/>
            <a:ext cx="1479176" cy="53788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00000"/>
              </a:lnSpc>
              <a:buNone/>
            </a:pPr>
            <a:r>
              <a:rPr lang="en-US" sz="1200">
                <a:latin typeface="Arial"/>
                <a:cs typeface="Arial"/>
              </a:rPr>
              <a:t>JV</a:t>
            </a:r>
          </a:p>
        </p:txBody>
      </p:sp>
    </p:spTree>
    <p:extLst>
      <p:ext uri="{BB962C8B-B14F-4D97-AF65-F5344CB8AC3E}">
        <p14:creationId xmlns:p14="http://schemas.microsoft.com/office/powerpoint/2010/main" val="227784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E03867D-7924-4D5D-9835-148CA54FCA4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5681" y="977596"/>
            <a:ext cx="11886864" cy="5413578"/>
          </a:xfrm>
        </p:spPr>
        <p:txBody>
          <a:bodyPr/>
          <a:lstStyle/>
          <a:p>
            <a:pPr marL="0" indent="0">
              <a:buNone/>
            </a:pPr>
            <a:r>
              <a:rPr lang="en-GB" sz="2000" dirty="0">
                <a:solidFill>
                  <a:srgbClr val="7030A0"/>
                </a:solidFill>
              </a:rPr>
              <a:t>Establish core Value Streams, owned by Exec Sponsors (starter for ten)</a:t>
            </a:r>
          </a:p>
          <a:p>
            <a:pPr marL="0" indent="0">
              <a:buNone/>
            </a:pPr>
            <a:r>
              <a:rPr lang="en-GB" sz="2000" dirty="0">
                <a:solidFill>
                  <a:srgbClr val="7030A0"/>
                </a:solidFill>
              </a:rPr>
              <a:t>Everything scored against the “Why?”</a:t>
            </a:r>
          </a:p>
          <a:p>
            <a:pPr marL="0" indent="0">
              <a:buNone/>
            </a:pPr>
            <a:r>
              <a:rPr lang="en-GB" sz="2000" dirty="0">
                <a:solidFill>
                  <a:srgbClr val="7030A0"/>
                </a:solidFill>
              </a:rPr>
              <a:t>Visibility across all streams &amp; dependencies &amp; risk &amp; cost</a:t>
            </a:r>
          </a:p>
          <a:p>
            <a:pPr marL="0" indent="0">
              <a:buNone/>
            </a:pPr>
            <a:r>
              <a:rPr lang="en-GB" sz="2000" dirty="0">
                <a:solidFill>
                  <a:srgbClr val="7030A0"/>
                </a:solidFill>
              </a:rPr>
              <a:t>Representation for </a:t>
            </a:r>
            <a:r>
              <a:rPr lang="en-GB" sz="2000" i="1" dirty="0">
                <a:solidFill>
                  <a:srgbClr val="7030A0"/>
                </a:solidFill>
              </a:rPr>
              <a:t>all</a:t>
            </a:r>
            <a:r>
              <a:rPr lang="en-GB" sz="2000" dirty="0">
                <a:solidFill>
                  <a:srgbClr val="7030A0"/>
                </a:solidFill>
              </a:rPr>
              <a:t> points in the value chain</a:t>
            </a:r>
          </a:p>
          <a:p>
            <a:pPr marL="0" indent="0">
              <a:buNone/>
            </a:pPr>
            <a:r>
              <a:rPr lang="en-GB" sz="2000" dirty="0">
                <a:solidFill>
                  <a:srgbClr val="7030A0"/>
                </a:solidFill>
              </a:rPr>
              <a:t>Quarterly planning cycle</a:t>
            </a:r>
          </a:p>
          <a:p>
            <a:pPr marL="0" indent="0">
              <a:buNone/>
            </a:pPr>
            <a:r>
              <a:rPr lang="en-GB" sz="2000" dirty="0" err="1">
                <a:solidFill>
                  <a:srgbClr val="7030A0"/>
                </a:solidFill>
              </a:rPr>
              <a:t>ePMO</a:t>
            </a:r>
            <a:r>
              <a:rPr lang="en-GB" sz="2000" dirty="0">
                <a:solidFill>
                  <a:srgbClr val="7030A0"/>
                </a:solidFill>
              </a:rPr>
              <a:t> brought near the deliveries, creating Single Source of Truth for </a:t>
            </a:r>
            <a:r>
              <a:rPr lang="en-GB" sz="2000" i="1" dirty="0">
                <a:solidFill>
                  <a:srgbClr val="7030A0"/>
                </a:solidFill>
              </a:rPr>
              <a:t>Change</a:t>
            </a:r>
          </a:p>
          <a:p>
            <a:pPr marL="0" indent="0">
              <a:buNone/>
            </a:pPr>
            <a:endParaRPr lang="en-GB" sz="2000" i="1" dirty="0">
              <a:solidFill>
                <a:srgbClr val="7030A0"/>
              </a:solidFill>
            </a:endParaRPr>
          </a:p>
          <a:p>
            <a:pPr marL="0" indent="0" algn="r">
              <a:buNone/>
            </a:pPr>
            <a:r>
              <a:rPr lang="en-GB" sz="2000" dirty="0">
                <a:solidFill>
                  <a:srgbClr val="7030A0"/>
                </a:solidFill>
              </a:rPr>
              <a:t>Establish the evident</a:t>
            </a:r>
          </a:p>
          <a:p>
            <a:pPr marL="0" indent="0" algn="r">
              <a:buNone/>
            </a:pPr>
            <a:r>
              <a:rPr lang="en-GB" sz="2000" dirty="0">
                <a:solidFill>
                  <a:srgbClr val="7030A0"/>
                </a:solidFill>
              </a:rPr>
              <a:t>Proffer a well-evidenced model</a:t>
            </a:r>
          </a:p>
          <a:p>
            <a:pPr marL="0" indent="0" algn="r">
              <a:buNone/>
            </a:pPr>
            <a:r>
              <a:rPr lang="en-GB" sz="2000" dirty="0">
                <a:solidFill>
                  <a:srgbClr val="7030A0"/>
                </a:solidFill>
              </a:rPr>
              <a:t>Offer a route to deal with contention </a:t>
            </a:r>
          </a:p>
          <a:p>
            <a:pPr marL="0" indent="0" algn="r">
              <a:buNone/>
            </a:pPr>
            <a:r>
              <a:rPr lang="en-GB" sz="2000" dirty="0">
                <a:solidFill>
                  <a:srgbClr val="7030A0"/>
                </a:solidFill>
              </a:rPr>
              <a:t>Mandate a single entry funnel</a:t>
            </a:r>
          </a:p>
          <a:p>
            <a:pPr marL="0" indent="0" algn="r">
              <a:buNone/>
            </a:pPr>
            <a:r>
              <a:rPr lang="en-GB" sz="2000" dirty="0">
                <a:solidFill>
                  <a:srgbClr val="7030A0"/>
                </a:solidFill>
              </a:rPr>
              <a:t>Dashboard real-time</a:t>
            </a:r>
          </a:p>
          <a:p>
            <a:pPr marL="0" indent="0" algn="r">
              <a:buNone/>
            </a:pPr>
            <a:r>
              <a:rPr lang="en-GB" sz="2000" dirty="0">
                <a:solidFill>
                  <a:srgbClr val="7030A0"/>
                </a:solidFill>
              </a:rPr>
              <a:t>Film them doing it</a:t>
            </a:r>
          </a:p>
          <a:p>
            <a:pPr marL="0" indent="0" algn="r">
              <a:buNone/>
            </a:pPr>
            <a:r>
              <a:rPr lang="en-GB" sz="2000" dirty="0">
                <a:solidFill>
                  <a:srgbClr val="7030A0"/>
                </a:solidFill>
              </a:rPr>
              <a:t>Loop</a:t>
            </a:r>
          </a:p>
          <a:p>
            <a:pPr marL="0" indent="0">
              <a:buNone/>
            </a:pPr>
            <a:endParaRPr lang="en-GB" sz="2000" i="1" dirty="0">
              <a:solidFill>
                <a:srgbClr val="7030A0"/>
              </a:solidFill>
            </a:endParaRPr>
          </a:p>
          <a:p>
            <a:pPr marL="0" indent="0">
              <a:buNone/>
            </a:pPr>
            <a:endParaRPr lang="en-GB" sz="2000" dirty="0">
              <a:solidFill>
                <a:srgbClr val="7030A0"/>
              </a:solidFill>
            </a:endParaRPr>
          </a:p>
          <a:p>
            <a:pPr marL="0" indent="0">
              <a:buNone/>
            </a:pPr>
            <a:endParaRPr lang="en-GB" sz="2000" dirty="0">
              <a:solidFill>
                <a:srgbClr val="7030A0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34D3648-DE85-430F-B419-902AAFBE3C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Big Cultural Shift (Learnings)</a:t>
            </a:r>
          </a:p>
        </p:txBody>
      </p:sp>
    </p:spTree>
    <p:extLst>
      <p:ext uri="{BB962C8B-B14F-4D97-AF65-F5344CB8AC3E}">
        <p14:creationId xmlns:p14="http://schemas.microsoft.com/office/powerpoint/2010/main" val="2185418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154DB99-6FD7-43A0-B7A5-0A57628F5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New Ways of Working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B6B38F-33BE-4F41-9D86-D2925ECC91B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74704" y="1053272"/>
            <a:ext cx="11642591" cy="4791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9642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CDCA590-2559-435F-9BAF-43042A28A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/>
              <a:t>PI #1</a:t>
            </a:r>
          </a:p>
        </p:txBody>
      </p:sp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688250F0-B23E-442E-A05D-A98989439623}"/>
              </a:ext>
            </a:extLst>
          </p:cNvPr>
          <p:cNvSpPr txBox="1">
            <a:spLocks/>
          </p:cNvSpPr>
          <p:nvPr/>
        </p:nvSpPr>
        <p:spPr>
          <a:xfrm>
            <a:off x="409758" y="1061545"/>
            <a:ext cx="9608885" cy="490404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Font typeface="Arial" panose="020B0604020202020204" pitchFamily="34" charset="0"/>
              <a:buChar char="―"/>
              <a:defRPr sz="2400">
                <a:solidFill>
                  <a:srgbClr val="5B056A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Font typeface="Arial" panose="020B0604020202020204" pitchFamily="34" charset="0"/>
              <a:buChar char="―"/>
              <a:defRPr sz="2000">
                <a:solidFill>
                  <a:srgbClr val="5B056A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Font typeface="Arial" panose="020B0604020202020204" pitchFamily="34" charset="0"/>
              <a:buChar char="―"/>
              <a:defRPr sz="2400">
                <a:solidFill>
                  <a:srgbClr val="5B056A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Font typeface="Arial" panose="020B0604020202020204" pitchFamily="34" charset="0"/>
              <a:buChar char="―"/>
              <a:defRPr sz="1600">
                <a:solidFill>
                  <a:srgbClr val="5B056A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Font typeface="Arial" panose="020B0604020202020204" pitchFamily="34" charset="0"/>
              <a:buChar char="―"/>
              <a:defRPr sz="1400">
                <a:solidFill>
                  <a:srgbClr val="5B056A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SzPct val="65000"/>
              <a:buFont typeface="Arial" charset="0"/>
              <a:buChar char="―"/>
              <a:defRPr sz="1400">
                <a:solidFill>
                  <a:srgbClr val="5B056A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SzPct val="65000"/>
              <a:buFont typeface="Arial" charset="0"/>
              <a:buChar char="―"/>
              <a:defRPr sz="1400">
                <a:solidFill>
                  <a:srgbClr val="5B056A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SzPct val="65000"/>
              <a:buFont typeface="Arial" charset="0"/>
              <a:buChar char="―"/>
              <a:defRPr sz="1400">
                <a:solidFill>
                  <a:srgbClr val="5B056A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SzPct val="65000"/>
              <a:buFont typeface="Arial" charset="0"/>
              <a:buChar char="―"/>
              <a:defRPr sz="1400">
                <a:solidFill>
                  <a:srgbClr val="5B056A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65000"/>
              <a:buFont typeface="Arial" panose="020B0604020202020204" pitchFamily="34" charset="0"/>
              <a:buNone/>
              <a:tabLst/>
              <a:defRPr/>
            </a:pPr>
            <a:r>
              <a:rPr kumimoji="0" lang="en-GB" sz="2000" b="0" i="0" u="none" strike="noStrike" kern="0" cap="none" spc="0" normalizeH="0" baseline="0" noProof="0" dirty="0">
                <a:ln>
                  <a:noFill/>
                </a:ln>
                <a:solidFill>
                  <a:srgbClr val="F8F8F8">
                    <a:lumMod val="10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Embed video</a:t>
            </a:r>
            <a:endParaRPr kumimoji="0" lang="en-GB" sz="2000" b="1" i="0" u="none" strike="noStrike" kern="0" cap="none" spc="0" normalizeH="0" baseline="0" noProof="0" dirty="0">
              <a:ln>
                <a:noFill/>
              </a:ln>
              <a:solidFill>
                <a:srgbClr val="F8F8F8">
                  <a:lumMod val="10000"/>
                </a:srgbClr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68533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F85BCB3-1809-43E2-B847-31D627EA0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Outcomes (&amp; Success…?)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09AB05A-21A4-469B-B038-F3E7BC32B4A7}"/>
              </a:ext>
            </a:extLst>
          </p:cNvPr>
          <p:cNvSpPr txBox="1">
            <a:spLocks/>
          </p:cNvSpPr>
          <p:nvPr/>
        </p:nvSpPr>
        <p:spPr>
          <a:xfrm>
            <a:off x="409849" y="2804772"/>
            <a:ext cx="3952619" cy="443198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panose="020F0302020204030204"/>
                <a:ea typeface="+mj-ea"/>
                <a:cs typeface="Arial"/>
              </a:rPr>
              <a:t>PI1</a:t>
            </a:r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7A251112-2E56-42C7-848B-7CE22EF2E322}"/>
              </a:ext>
            </a:extLst>
          </p:cNvPr>
          <p:cNvSpPr txBox="1">
            <a:spLocks/>
          </p:cNvSpPr>
          <p:nvPr/>
        </p:nvSpPr>
        <p:spPr bwMode="auto">
          <a:xfrm>
            <a:off x="163332" y="917435"/>
            <a:ext cx="11865336" cy="8246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3" tIns="45717" rIns="91433" bIns="45717"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+mj-lt"/>
                <a:ea typeface="MS PGothic" pitchFamily="34" charset="-128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charset="0"/>
                <a:ea typeface="MS PGothic" pitchFamily="34" charset="-128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charset="0"/>
                <a:ea typeface="MS PGothic" pitchFamily="34" charset="-128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charset="0"/>
                <a:ea typeface="MS PGothic" pitchFamily="34" charset="-128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charset="0"/>
                <a:ea typeface="MS PGothic" pitchFamily="34" charset="-128"/>
                <a:cs typeface="Arial" charset="0"/>
              </a:defRPr>
            </a:lvl5pPr>
            <a:lvl6pPr marL="457166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332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499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666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br>
              <a:rPr kumimoji="0" lang="en-GB" altLang="en-US" sz="1600" b="0" i="1" u="none" strike="noStrike" kern="0" cap="none" spc="0" normalizeH="0" baseline="0" noProof="0" dirty="0">
                <a:ln>
                  <a:noFill/>
                </a:ln>
                <a:solidFill>
                  <a:srgbClr val="F8F8F8">
                    <a:lumMod val="10000"/>
                  </a:srgbClr>
                </a:solidFill>
                <a:effectLst/>
                <a:uLnTx/>
                <a:uFillTx/>
                <a:latin typeface="Calibri Light" panose="020F0302020204030204"/>
                <a:ea typeface="MS PGothic" pitchFamily="34" charset="-128"/>
                <a:cs typeface="Arial"/>
              </a:rPr>
            </a:br>
            <a:r>
              <a:rPr kumimoji="0" lang="en-GB" altLang="en-US" sz="1600" b="0" i="1" u="none" strike="noStrike" kern="0" cap="none" spc="0" normalizeH="0" baseline="0" noProof="0" dirty="0">
                <a:ln>
                  <a:noFill/>
                </a:ln>
                <a:solidFill>
                  <a:srgbClr val="4F145B"/>
                </a:solidFill>
                <a:effectLst/>
                <a:uLnTx/>
                <a:uFillTx/>
                <a:latin typeface="Arial"/>
                <a:ea typeface="MS PGothic" pitchFamily="34" charset="-128"/>
                <a:cs typeface="Arial"/>
              </a:rPr>
              <a:t>**All figures Pre Covid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1600" b="0" i="1" u="none" strike="noStrike" kern="0" cap="none" spc="0" normalizeH="0" baseline="0" noProof="0" dirty="0">
                <a:ln>
                  <a:noFill/>
                </a:ln>
                <a:solidFill>
                  <a:srgbClr val="4F145B"/>
                </a:solidFill>
                <a:effectLst/>
                <a:uLnTx/>
                <a:uFillTx/>
                <a:latin typeface="Arial"/>
                <a:ea typeface="MS PGothic" pitchFamily="34" charset="-128"/>
                <a:cs typeface="Arial"/>
              </a:rPr>
              <a:t>We went in with an “MVP”. Did we meet it?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altLang="en-US" sz="1400" b="0" i="1" u="none" strike="noStrike" kern="0" cap="none" spc="0" normalizeH="0" baseline="0" noProof="0" dirty="0">
              <a:ln>
                <a:noFill/>
              </a:ln>
              <a:solidFill>
                <a:srgbClr val="F8F8F8">
                  <a:lumMod val="10000"/>
                </a:srgbClr>
              </a:solidFill>
              <a:effectLst/>
              <a:uLnTx/>
              <a:uFillTx/>
              <a:latin typeface="Calibri Light" panose="020F0302020204030204"/>
              <a:ea typeface="MS PGothic" pitchFamily="34" charset="-128"/>
              <a:cs typeface="Arial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EE646A8-D88F-4D21-B17D-724EA16889EF}"/>
              </a:ext>
            </a:extLst>
          </p:cNvPr>
          <p:cNvSpPr txBox="1"/>
          <p:nvPr/>
        </p:nvSpPr>
        <p:spPr>
          <a:xfrm>
            <a:off x="8702095" y="1768573"/>
            <a:ext cx="70231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Wingdings" panose="05000000000000000000" pitchFamily="2" charset="2"/>
              </a:rPr>
              <a:t></a:t>
            </a:r>
            <a:endParaRPr kumimoji="0" lang="en-GB" sz="4000" b="0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5127A4-9971-4F18-B971-BE77491204EA}"/>
              </a:ext>
            </a:extLst>
          </p:cNvPr>
          <p:cNvSpPr txBox="1"/>
          <p:nvPr/>
        </p:nvSpPr>
        <p:spPr>
          <a:xfrm>
            <a:off x="8702095" y="2657271"/>
            <a:ext cx="70231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Wingdings" panose="05000000000000000000" pitchFamily="2" charset="2"/>
              </a:rPr>
              <a:t></a:t>
            </a:r>
            <a:endParaRPr kumimoji="0" lang="en-GB" sz="4000" b="0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7593646-6633-451F-A97D-C73176A3FFAE}"/>
              </a:ext>
            </a:extLst>
          </p:cNvPr>
          <p:cNvSpPr txBox="1"/>
          <p:nvPr/>
        </p:nvSpPr>
        <p:spPr>
          <a:xfrm>
            <a:off x="8702095" y="3638045"/>
            <a:ext cx="9325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Wingdings" panose="05000000000000000000" pitchFamily="2" charset="2"/>
              </a:rPr>
              <a:t></a:t>
            </a:r>
            <a:endParaRPr kumimoji="0" lang="en-GB" sz="4000" b="0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44C5A26-7673-4B7C-8F31-CB399F52D2B1}"/>
              </a:ext>
            </a:extLst>
          </p:cNvPr>
          <p:cNvSpPr txBox="1"/>
          <p:nvPr/>
        </p:nvSpPr>
        <p:spPr>
          <a:xfrm>
            <a:off x="8656954" y="4526743"/>
            <a:ext cx="354444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Wingdings" panose="05000000000000000000" pitchFamily="2" charset="2"/>
              </a:rPr>
              <a:t>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Wingdings" panose="05000000000000000000" pitchFamily="2" charset="2"/>
              </a:rPr>
              <a:t> </a:t>
            </a: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Wingdings" panose="05000000000000000000" pitchFamily="2" charset="2"/>
              </a:rPr>
              <a:t> </a:t>
            </a:r>
            <a:endParaRPr kumimoji="0" lang="en-GB" sz="4000" b="0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B2003E0-58D9-4C67-A093-6BDF90680606}"/>
              </a:ext>
            </a:extLst>
          </p:cNvPr>
          <p:cNvSpPr/>
          <p:nvPr/>
        </p:nvSpPr>
        <p:spPr>
          <a:xfrm>
            <a:off x="409849" y="2085233"/>
            <a:ext cx="7448134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 algn="l" defTabSz="91433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rgbClr val="470056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F145B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It is happening and we all understand our roles and our collective accountability</a:t>
            </a:r>
          </a:p>
          <a:p>
            <a:pPr marL="0" marR="0" lvl="0" indent="0" algn="l" defTabSz="91433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rgbClr val="470056"/>
              </a:buClr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4F145B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342900" marR="0" lvl="0" indent="-342900" algn="l" defTabSz="91433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rgbClr val="470056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F145B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We all understand the challenge ahead of us: £51m of demand £35m budget and flat headcount** </a:t>
            </a:r>
          </a:p>
          <a:p>
            <a:pPr marL="0" marR="0" lvl="0" indent="0" algn="l" defTabSz="91433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rgbClr val="470056"/>
              </a:buClr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4F145B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342900" marR="0" lvl="0" indent="-342900" algn="l" defTabSz="91433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rgbClr val="470056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4F145B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We commit to do this together.  Individually we may go faster but together we will go further. </a:t>
            </a:r>
          </a:p>
          <a:p>
            <a:pPr marL="0" marR="0" lvl="0" indent="0" algn="l" defTabSz="91433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rgbClr val="470056"/>
              </a:buClr>
              <a:buSzTx/>
              <a:buFontTx/>
              <a:buNone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4F145B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342900" marR="0" lvl="0" indent="-342900" algn="l" defTabSz="91433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rgbClr val="470056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4F145B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“I never thought it would work – you’ve changed my mind!”</a:t>
            </a:r>
          </a:p>
          <a:p>
            <a:pPr marL="342900" marR="0" lvl="0" indent="-342900" algn="l" defTabSz="91433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rgbClr val="470056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4F145B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342900" marR="0" lvl="0" indent="-342900" algn="l" defTabSz="91433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rgbClr val="470056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4F145B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342900" marR="0" lvl="0" indent="-342900" algn="l" defTabSz="91433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rgbClr val="470056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4F145B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45752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D8F9C9B-9827-48BE-A62C-C50AA09FDE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000" dirty="0">
                <a:solidFill>
                  <a:srgbClr val="7030A0"/>
                </a:solidFill>
              </a:rPr>
              <a:t>This isn’t a talk about…</a:t>
            </a:r>
          </a:p>
          <a:p>
            <a:pPr marL="0" indent="0">
              <a:buNone/>
            </a:pPr>
            <a:r>
              <a:rPr lang="en-GB" sz="2000" dirty="0">
                <a:solidFill>
                  <a:srgbClr val="7030A0"/>
                </a:solidFill>
              </a:rPr>
              <a:t>	how we've got it nailed</a:t>
            </a:r>
          </a:p>
          <a:p>
            <a:pPr marL="0" indent="0">
              <a:buNone/>
            </a:pPr>
            <a:r>
              <a:rPr lang="en-GB" sz="2000" dirty="0">
                <a:solidFill>
                  <a:srgbClr val="7030A0"/>
                </a:solidFill>
              </a:rPr>
              <a:t>	tools</a:t>
            </a:r>
          </a:p>
          <a:p>
            <a:pPr marL="0" indent="0">
              <a:buNone/>
            </a:pPr>
            <a:r>
              <a:rPr lang="en-GB" sz="2000" dirty="0">
                <a:solidFill>
                  <a:srgbClr val="7030A0"/>
                </a:solidFill>
              </a:rPr>
              <a:t>	the right way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000" dirty="0">
              <a:solidFill>
                <a:srgbClr val="7030A0"/>
              </a:solidFill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7030A0"/>
                </a:solidFill>
              </a:rPr>
              <a:t>This is a talk about what to do when…</a:t>
            </a:r>
          </a:p>
          <a:p>
            <a:pPr marL="0" indent="0">
              <a:buNone/>
            </a:pPr>
            <a:r>
              <a:rPr lang="en-GB" sz="2000" dirty="0">
                <a:solidFill>
                  <a:srgbClr val="7030A0"/>
                </a:solidFill>
              </a:rPr>
              <a:t>	you've been told to fix the un-fixable</a:t>
            </a:r>
          </a:p>
          <a:p>
            <a:pPr marL="0" indent="0">
              <a:buNone/>
            </a:pPr>
            <a:r>
              <a:rPr lang="en-GB" sz="2000" dirty="0">
                <a:solidFill>
                  <a:srgbClr val="7030A0"/>
                </a:solidFill>
              </a:rPr>
              <a:t>	you don't know where to start</a:t>
            </a:r>
          </a:p>
          <a:p>
            <a:pPr marL="0" indent="0">
              <a:buNone/>
            </a:pPr>
            <a:r>
              <a:rPr lang="en-GB" sz="2000" dirty="0">
                <a:solidFill>
                  <a:srgbClr val="7030A0"/>
                </a:solidFill>
              </a:rPr>
              <a:t>	what you're doing doesn't seem to be working</a:t>
            </a:r>
          </a:p>
          <a:p>
            <a:pPr marL="0" indent="0">
              <a:buNone/>
            </a:pPr>
            <a:r>
              <a:rPr lang="en-GB" sz="2000" dirty="0">
                <a:solidFill>
                  <a:srgbClr val="7030A0"/>
                </a:solidFill>
              </a:rPr>
              <a:t>	Force Majeure</a:t>
            </a:r>
          </a:p>
          <a:p>
            <a:endParaRPr lang="en-GB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F85BCB3-1809-43E2-B847-31D627EA0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What?</a:t>
            </a:r>
          </a:p>
        </p:txBody>
      </p:sp>
    </p:spTree>
    <p:extLst>
      <p:ext uri="{BB962C8B-B14F-4D97-AF65-F5344CB8AC3E}">
        <p14:creationId xmlns:p14="http://schemas.microsoft.com/office/powerpoint/2010/main" val="2180336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A4C14CB-5091-F948-8DAB-8F323F973BC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Subtitle 1">
            <a:extLst>
              <a:ext uri="{FF2B5EF4-FFF2-40B4-BE49-F238E27FC236}">
                <a16:creationId xmlns:a16="http://schemas.microsoft.com/office/drawing/2014/main" id="{89528C9C-49E8-6B40-99D2-2BF9D33E9F31}"/>
              </a:ext>
            </a:extLst>
          </p:cNvPr>
          <p:cNvSpPr txBox="1">
            <a:spLocks/>
          </p:cNvSpPr>
          <p:nvPr/>
        </p:nvSpPr>
        <p:spPr>
          <a:xfrm>
            <a:off x="522032" y="866288"/>
            <a:ext cx="9165307" cy="4898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4000">
                <a:solidFill>
                  <a:prstClr val="white"/>
                </a:solidFill>
                <a:latin typeface="Arial"/>
                <a:cs typeface="Arial"/>
              </a:rPr>
              <a:t>9 Coda – Out of Breadcrumbs</a:t>
            </a:r>
            <a:endParaRPr kumimoji="0" lang="en-US" sz="4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523822E-F1B5-C340-A847-C00BBD34656A}"/>
              </a:ext>
            </a:extLst>
          </p:cNvPr>
          <p:cNvSpPr txBox="1">
            <a:spLocks/>
          </p:cNvSpPr>
          <p:nvPr/>
        </p:nvSpPr>
        <p:spPr>
          <a:xfrm>
            <a:off x="522033" y="1726963"/>
            <a:ext cx="4659567" cy="125608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Just when you think you’re finally motoring...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01B35C0-ECF2-904F-81B8-10FFB71A7BFF}"/>
              </a:ext>
            </a:extLst>
          </p:cNvPr>
          <p:cNvCxnSpPr/>
          <p:nvPr/>
        </p:nvCxnSpPr>
        <p:spPr>
          <a:xfrm>
            <a:off x="631320" y="1541575"/>
            <a:ext cx="511663" cy="0"/>
          </a:xfrm>
          <a:prstGeom prst="line">
            <a:avLst/>
          </a:prstGeom>
          <a:ln w="2857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close up of a flower&#10;&#10;Description automatically generated">
            <a:extLst>
              <a:ext uri="{FF2B5EF4-FFF2-40B4-BE49-F238E27FC236}">
                <a16:creationId xmlns:a16="http://schemas.microsoft.com/office/drawing/2014/main" id="{7739F408-1C28-4C59-A394-F00DFC9F67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5015" y="494149"/>
            <a:ext cx="7714422" cy="5142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914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CDCA590-2559-435F-9BAF-43042A28A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Covid…</a:t>
            </a:r>
          </a:p>
        </p:txBody>
      </p:sp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688250F0-B23E-442E-A05D-A98989439623}"/>
              </a:ext>
            </a:extLst>
          </p:cNvPr>
          <p:cNvSpPr txBox="1">
            <a:spLocks/>
          </p:cNvSpPr>
          <p:nvPr/>
        </p:nvSpPr>
        <p:spPr>
          <a:xfrm>
            <a:off x="409759" y="1061545"/>
            <a:ext cx="7668922" cy="490404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Font typeface="Arial" panose="020B0604020202020204" pitchFamily="34" charset="0"/>
              <a:buChar char="―"/>
              <a:defRPr sz="2400">
                <a:solidFill>
                  <a:srgbClr val="5B056A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Font typeface="Arial" panose="020B0604020202020204" pitchFamily="34" charset="0"/>
              <a:buChar char="―"/>
              <a:defRPr sz="2000">
                <a:solidFill>
                  <a:srgbClr val="5B056A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Font typeface="Arial" panose="020B0604020202020204" pitchFamily="34" charset="0"/>
              <a:buChar char="―"/>
              <a:defRPr sz="2400">
                <a:solidFill>
                  <a:srgbClr val="5B056A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Font typeface="Arial" panose="020B0604020202020204" pitchFamily="34" charset="0"/>
              <a:buChar char="―"/>
              <a:defRPr sz="1600">
                <a:solidFill>
                  <a:srgbClr val="5B056A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Font typeface="Arial" panose="020B0604020202020204" pitchFamily="34" charset="0"/>
              <a:buChar char="―"/>
              <a:defRPr sz="1400">
                <a:solidFill>
                  <a:srgbClr val="5B056A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SzPct val="65000"/>
              <a:buFont typeface="Arial" charset="0"/>
              <a:buChar char="―"/>
              <a:defRPr sz="1400">
                <a:solidFill>
                  <a:srgbClr val="5B056A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SzPct val="65000"/>
              <a:buFont typeface="Arial" charset="0"/>
              <a:buChar char="―"/>
              <a:defRPr sz="1400">
                <a:solidFill>
                  <a:srgbClr val="5B056A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SzPct val="65000"/>
              <a:buFont typeface="Arial" charset="0"/>
              <a:buChar char="―"/>
              <a:defRPr sz="1400">
                <a:solidFill>
                  <a:srgbClr val="5B056A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SzPct val="65000"/>
              <a:buFont typeface="Arial" charset="0"/>
              <a:buChar char="―"/>
              <a:defRPr sz="1400">
                <a:solidFill>
                  <a:srgbClr val="5B056A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en-GB" sz="2000" kern="0" dirty="0">
                <a:solidFill>
                  <a:srgbClr val="7030A0"/>
                </a:solidFill>
                <a:latin typeface="Arial"/>
                <a:cs typeface="Arial"/>
              </a:rPr>
              <a:t>Challenges</a:t>
            </a:r>
          </a:p>
          <a:p>
            <a:pPr marL="0" indent="0">
              <a:buNone/>
              <a:defRPr/>
            </a:pPr>
            <a:r>
              <a:rPr lang="en-GB" sz="2000" kern="0" dirty="0">
                <a:solidFill>
                  <a:srgbClr val="7030A0"/>
                </a:solidFill>
                <a:latin typeface="Arial"/>
                <a:cs typeface="Arial"/>
              </a:rPr>
              <a:t>People</a:t>
            </a:r>
          </a:p>
          <a:p>
            <a:pPr marL="0" indent="0">
              <a:buNone/>
              <a:defRPr/>
            </a:pPr>
            <a:r>
              <a:rPr lang="en-GB" sz="2000" kern="0" dirty="0">
                <a:solidFill>
                  <a:srgbClr val="7030A0"/>
                </a:solidFill>
                <a:latin typeface="Arial"/>
                <a:cs typeface="Arial"/>
              </a:rPr>
              <a:t>Rapid adaption </a:t>
            </a:r>
          </a:p>
          <a:p>
            <a:pPr marL="0" indent="0">
              <a:buNone/>
              <a:defRPr/>
            </a:pPr>
            <a:r>
              <a:rPr lang="en-GB" sz="2000" kern="0" dirty="0">
                <a:solidFill>
                  <a:srgbClr val="7030A0"/>
                </a:solidFill>
                <a:latin typeface="Arial"/>
                <a:cs typeface="Arial"/>
              </a:rPr>
              <a:t>Getting Ready for Take Off in 2021</a:t>
            </a:r>
          </a:p>
          <a:p>
            <a:pPr marL="457200" lvl="1" indent="0">
              <a:buNone/>
              <a:defRPr/>
            </a:pPr>
            <a:r>
              <a:rPr lang="en-GB" sz="1600" dirty="0">
                <a:solidFill>
                  <a:srgbClr val="7030A0"/>
                </a:solidFill>
              </a:rPr>
              <a:t>“Progressive companies that improve operational efficiency and invest for the future are more likely to out-perform their competition during recovery”*</a:t>
            </a:r>
            <a:endParaRPr lang="en-GB" sz="1600" kern="0" dirty="0">
              <a:solidFill>
                <a:srgbClr val="7030A0"/>
              </a:solidFill>
            </a:endParaRPr>
          </a:p>
          <a:p>
            <a:pPr marL="0" indent="0">
              <a:buNone/>
              <a:defRPr/>
            </a:pPr>
            <a:endParaRPr lang="en-GB" sz="2000" kern="0" dirty="0">
              <a:solidFill>
                <a:srgbClr val="7030A0"/>
              </a:solidFill>
            </a:endParaRPr>
          </a:p>
          <a:p>
            <a:pPr marL="0" indent="0">
              <a:buNone/>
              <a:defRPr/>
            </a:pPr>
            <a:r>
              <a:rPr lang="en-GB" sz="2000" kern="0" dirty="0">
                <a:solidFill>
                  <a:srgbClr val="7030A0"/>
                </a:solidFill>
              </a:rPr>
              <a:t>Obstacles &amp; Help Needed</a:t>
            </a:r>
          </a:p>
          <a:p>
            <a:pPr marL="457200" lvl="1" indent="0">
              <a:buNone/>
              <a:defRPr/>
            </a:pPr>
            <a:r>
              <a:rPr lang="en-GB" sz="1600" kern="0" dirty="0">
                <a:solidFill>
                  <a:srgbClr val="7030A0"/>
                </a:solidFill>
              </a:rPr>
              <a:t>Staff reductions &amp; Portfolio funding reductions – buy tickets and holidays!</a:t>
            </a:r>
          </a:p>
          <a:p>
            <a:pPr marL="457200" lvl="1" indent="0">
              <a:buNone/>
              <a:defRPr/>
            </a:pPr>
            <a:r>
              <a:rPr lang="en-GB" sz="1600" kern="0" dirty="0">
                <a:solidFill>
                  <a:srgbClr val="7030A0"/>
                </a:solidFill>
              </a:rPr>
              <a:t>More focus on the core infrastructure teams - underway</a:t>
            </a:r>
          </a:p>
          <a:p>
            <a:pPr marL="457200" lvl="1" indent="0">
              <a:buNone/>
              <a:defRPr/>
            </a:pPr>
            <a:r>
              <a:rPr lang="en-GB" sz="1600" kern="0" dirty="0">
                <a:solidFill>
                  <a:srgbClr val="7030A0"/>
                </a:solidFill>
              </a:rPr>
              <a:t>Revising and improving the Value Streams – not yet addressed</a:t>
            </a:r>
          </a:p>
          <a:p>
            <a:pPr marL="457200" lvl="1" indent="0">
              <a:buNone/>
              <a:defRPr/>
            </a:pPr>
            <a:endParaRPr lang="en-GB" sz="1200" kern="0" dirty="0">
              <a:solidFill>
                <a:srgbClr val="7030A0"/>
              </a:solidFill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65000"/>
              <a:buFont typeface="Wingdings" panose="05000000000000000000" pitchFamily="2" charset="2"/>
              <a:buChar char="§"/>
              <a:tabLst/>
              <a:defRPr/>
            </a:pPr>
            <a:endParaRPr lang="en-GB" sz="1600" kern="0" dirty="0">
              <a:solidFill>
                <a:srgbClr val="7030A0"/>
              </a:solidFill>
              <a:latin typeface="Arial"/>
              <a:cs typeface="Arial"/>
            </a:endParaRPr>
          </a:p>
        </p:txBody>
      </p:sp>
      <p:pic>
        <p:nvPicPr>
          <p:cNvPr id="4" name="Picture 3" descr="A close up of a rock&#10;&#10;Description automatically generated">
            <a:extLst>
              <a:ext uri="{FF2B5EF4-FFF2-40B4-BE49-F238E27FC236}">
                <a16:creationId xmlns:a16="http://schemas.microsoft.com/office/drawing/2014/main" id="{3BFDC99E-4053-4375-8522-A1905F6ADA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4864" y="3543093"/>
            <a:ext cx="3637378" cy="242249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F35EC8D-4F12-4703-9CAF-C57DFFD3D917}"/>
              </a:ext>
            </a:extLst>
          </p:cNvPr>
          <p:cNvSpPr txBox="1"/>
          <p:nvPr/>
        </p:nvSpPr>
        <p:spPr>
          <a:xfrm>
            <a:off x="2954019" y="6028822"/>
            <a:ext cx="519084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>
                <a:solidFill>
                  <a:srgbClr val="7030A0"/>
                </a:solidFill>
              </a:rPr>
              <a:t>*Source: Roaring Out of Recession by </a:t>
            </a:r>
            <a:r>
              <a:rPr lang="en-GB" sz="800" dirty="0" err="1">
                <a:solidFill>
                  <a:srgbClr val="7030A0"/>
                </a:solidFill>
              </a:rPr>
              <a:t>Ranjay</a:t>
            </a:r>
            <a:r>
              <a:rPr lang="en-GB" sz="800" dirty="0">
                <a:solidFill>
                  <a:srgbClr val="7030A0"/>
                </a:solidFill>
              </a:rPr>
              <a:t> Gulati , Nitin </a:t>
            </a:r>
            <a:r>
              <a:rPr lang="en-GB" sz="800" dirty="0" err="1">
                <a:solidFill>
                  <a:srgbClr val="7030A0"/>
                </a:solidFill>
              </a:rPr>
              <a:t>Nohria</a:t>
            </a:r>
            <a:r>
              <a:rPr lang="en-GB" sz="800" dirty="0">
                <a:solidFill>
                  <a:srgbClr val="7030A0"/>
                </a:solidFill>
              </a:rPr>
              <a:t> and Franz </a:t>
            </a:r>
            <a:r>
              <a:rPr lang="en-GB" sz="800" dirty="0" err="1">
                <a:solidFill>
                  <a:srgbClr val="7030A0"/>
                </a:solidFill>
              </a:rPr>
              <a:t>Wohlgezogen</a:t>
            </a:r>
            <a:r>
              <a:rPr lang="en-GB" sz="800" dirty="0">
                <a:solidFill>
                  <a:srgbClr val="7030A0"/>
                </a:solidFill>
              </a:rPr>
              <a:t>, HBR March 2010 </a:t>
            </a:r>
          </a:p>
        </p:txBody>
      </p:sp>
    </p:spTree>
    <p:extLst>
      <p:ext uri="{BB962C8B-B14F-4D97-AF65-F5344CB8AC3E}">
        <p14:creationId xmlns:p14="http://schemas.microsoft.com/office/powerpoint/2010/main" val="3176540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D90732-4C6B-449C-A06D-24D6A9EBD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Arial" panose="020B0604020202020204" pitchFamily="34" charset="0"/>
                <a:cs typeface="Arial" panose="020B0604020202020204" pitchFamily="34" charset="0"/>
                <a:sym typeface="Gotham Light"/>
              </a:rPr>
              <a:t>“Every success story is a tale of constant adaption, revision and change. A company that stands still will soon be forgotten”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00192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2D199297-6789-3842-A3C3-3BD4C46C6B7E}"/>
              </a:ext>
            </a:extLst>
          </p:cNvPr>
          <p:cNvSpPr txBox="1">
            <a:spLocks/>
          </p:cNvSpPr>
          <p:nvPr/>
        </p:nvSpPr>
        <p:spPr>
          <a:xfrm>
            <a:off x="246260" y="1175419"/>
            <a:ext cx="11234539" cy="506572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rgbClr val="7030A0"/>
                </a:solidFill>
              </a:rPr>
              <a:t>"We need some DevOps".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7030A0"/>
                </a:solidFill>
              </a:rPr>
              <a:t>"(You will be) </a:t>
            </a:r>
            <a:r>
              <a:rPr lang="en-GB" sz="2000" dirty="0">
                <a:solidFill>
                  <a:srgbClr val="7030A0"/>
                </a:solidFill>
              </a:rPr>
              <a:t>accountable for developing and operating world class next generation platforms that will meet or exceed the expectations of next generation of digital savvy, mobile first customers…(and) </a:t>
            </a:r>
            <a:r>
              <a:rPr lang="en-US" sz="2000" dirty="0">
                <a:solidFill>
                  <a:srgbClr val="7030A0"/>
                </a:solidFill>
              </a:rPr>
              <a:t>lead a DevOps team at scale”</a:t>
            </a:r>
          </a:p>
          <a:p>
            <a:pPr marL="0" indent="0">
              <a:buNone/>
            </a:pPr>
            <a:r>
              <a:rPr lang="en-GB" sz="2000" dirty="0">
                <a:solidFill>
                  <a:srgbClr val="7030A0"/>
                </a:solidFill>
              </a:rPr>
              <a:t>“What’s that? No, there's no dedicated funding or resource, just use what you've got"</a:t>
            </a:r>
            <a:endParaRPr lang="en-US" sz="2000" dirty="0">
              <a:solidFill>
                <a:srgbClr val="7030A0"/>
              </a:solidFill>
            </a:endParaRPr>
          </a:p>
          <a:p>
            <a:pPr marL="0" indent="0">
              <a:buNone/>
            </a:pPr>
            <a:endParaRPr lang="en-US" sz="2000" dirty="0">
              <a:solidFill>
                <a:srgbClr val="7030A0"/>
              </a:solidFill>
            </a:endParaRPr>
          </a:p>
          <a:p>
            <a:pPr marL="0" indent="0" algn="ctr">
              <a:buNone/>
            </a:pPr>
            <a:r>
              <a:rPr lang="en-GB" sz="2000" dirty="0">
                <a:solidFill>
                  <a:srgbClr val="7030A0"/>
                </a:solidFill>
              </a:rPr>
              <a:t>#DONT PANIC</a:t>
            </a:r>
          </a:p>
          <a:p>
            <a:pPr marL="0" indent="0">
              <a:buNone/>
            </a:pPr>
            <a:endParaRPr lang="en-GB" sz="1600" dirty="0">
              <a:solidFill>
                <a:srgbClr val="7030A0"/>
              </a:solidFill>
            </a:endParaRPr>
          </a:p>
          <a:p>
            <a:pPr marL="0" indent="0">
              <a:buNone/>
            </a:pPr>
            <a:endParaRPr lang="en-GB" sz="1600" dirty="0">
              <a:solidFill>
                <a:srgbClr val="7030A0"/>
              </a:solidFill>
            </a:endParaRPr>
          </a:p>
          <a:p>
            <a:pPr marL="0" indent="0">
              <a:buNone/>
            </a:pPr>
            <a:endParaRPr lang="en-GB" sz="1600" dirty="0">
              <a:solidFill>
                <a:srgbClr val="7030A0"/>
              </a:solidFill>
            </a:endParaRPr>
          </a:p>
          <a:p>
            <a:pPr marL="0" indent="0">
              <a:buNone/>
            </a:pPr>
            <a:endParaRPr lang="en-GB" sz="1600" dirty="0">
              <a:solidFill>
                <a:srgbClr val="7030A0"/>
              </a:solidFill>
            </a:endParaRPr>
          </a:p>
          <a:p>
            <a:endParaRPr lang="en-GB" sz="1600" dirty="0">
              <a:solidFill>
                <a:srgbClr val="7030A0"/>
              </a:solidFill>
            </a:endParaRPr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FD5981EC-E3DC-49BB-9C93-06CFFA9A16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067" y="-9525"/>
            <a:ext cx="11838517" cy="900113"/>
          </a:xfrm>
        </p:spPr>
        <p:txBody>
          <a:bodyPr/>
          <a:lstStyle/>
          <a:p>
            <a:r>
              <a:rPr lang="en-US"/>
              <a:t>How our agile journey started…</a:t>
            </a:r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7F8D62-D9DC-480D-9078-151EB8D369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2584" y="3429000"/>
            <a:ext cx="2591042" cy="2591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94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B5D880BA-08B4-1A46-A025-8CDA9316BC9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Subtitle 1">
            <a:extLst>
              <a:ext uri="{FF2B5EF4-FFF2-40B4-BE49-F238E27FC236}">
                <a16:creationId xmlns:a16="http://schemas.microsoft.com/office/drawing/2014/main" id="{509A5A54-9F8E-0740-B44F-8B85E0CDA6C4}"/>
              </a:ext>
            </a:extLst>
          </p:cNvPr>
          <p:cNvSpPr txBox="1">
            <a:spLocks/>
          </p:cNvSpPr>
          <p:nvPr/>
        </p:nvSpPr>
        <p:spPr>
          <a:xfrm>
            <a:off x="522032" y="866288"/>
            <a:ext cx="5378761" cy="5119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000">
                <a:solidFill>
                  <a:srgbClr val="E10A0A"/>
                </a:solidFill>
                <a:latin typeface="Arial"/>
                <a:cs typeface="Arial"/>
              </a:rPr>
              <a:t>1 First Breadcrumb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0233AEF6-4FF9-DD4E-AA3C-D4BE11AF7EA6}"/>
              </a:ext>
            </a:extLst>
          </p:cNvPr>
          <p:cNvSpPr txBox="1">
            <a:spLocks/>
          </p:cNvSpPr>
          <p:nvPr/>
        </p:nvSpPr>
        <p:spPr>
          <a:xfrm>
            <a:off x="522033" y="1726963"/>
            <a:ext cx="4659567" cy="125608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000">
                <a:solidFill>
                  <a:schemeClr val="bg1"/>
                </a:solidFill>
                <a:latin typeface="Arial"/>
                <a:cs typeface="Arial"/>
              </a:rPr>
              <a:t>Why were we really having the DevOps conversation?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D6D7455-2A6E-3B46-ABC5-329590AF2846}"/>
              </a:ext>
            </a:extLst>
          </p:cNvPr>
          <p:cNvCxnSpPr/>
          <p:nvPr/>
        </p:nvCxnSpPr>
        <p:spPr>
          <a:xfrm>
            <a:off x="631320" y="1541575"/>
            <a:ext cx="511663" cy="0"/>
          </a:xfrm>
          <a:prstGeom prst="line">
            <a:avLst/>
          </a:prstGeom>
          <a:ln w="28575" cmpd="sng">
            <a:solidFill>
              <a:srgbClr val="E10A0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DF21C994-51A5-334E-821F-1E8FFC4243E9}"/>
              </a:ext>
            </a:extLst>
          </p:cNvPr>
          <p:cNvSpPr txBox="1">
            <a:spLocks/>
          </p:cNvSpPr>
          <p:nvPr/>
        </p:nvSpPr>
        <p:spPr>
          <a:xfrm>
            <a:off x="10712824" y="6973404"/>
            <a:ext cx="1479176" cy="53788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00000"/>
              </a:lnSpc>
              <a:buNone/>
            </a:pPr>
            <a:r>
              <a:rPr lang="en-US" sz="1200">
                <a:latin typeface="Arial"/>
                <a:cs typeface="Arial"/>
              </a:rPr>
              <a:t>Technology</a:t>
            </a:r>
          </a:p>
        </p:txBody>
      </p:sp>
    </p:spTree>
    <p:extLst>
      <p:ext uri="{BB962C8B-B14F-4D97-AF65-F5344CB8AC3E}">
        <p14:creationId xmlns:p14="http://schemas.microsoft.com/office/powerpoint/2010/main" val="1050091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479" y="2593076"/>
            <a:ext cx="2372056" cy="181952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5607" y="3295698"/>
            <a:ext cx="1991003" cy="17909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65924" y="4036425"/>
            <a:ext cx="2343477" cy="175284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24118" y="171590"/>
            <a:ext cx="3362794" cy="551574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34738" y="1370009"/>
            <a:ext cx="6399050" cy="413688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1494" y="2705398"/>
            <a:ext cx="3867150" cy="4762500"/>
          </a:xfrm>
          <a:prstGeom prst="rect">
            <a:avLst/>
          </a:prstGeom>
        </p:spPr>
      </p:pic>
      <p:sp>
        <p:nvSpPr>
          <p:cNvPr id="11" name="Title 3">
            <a:extLst>
              <a:ext uri="{FF2B5EF4-FFF2-40B4-BE49-F238E27FC236}">
                <a16:creationId xmlns:a16="http://schemas.microsoft.com/office/drawing/2014/main" id="{EACB3576-C2F1-49D9-87FE-E4F7ED94B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067" y="-9525"/>
            <a:ext cx="11838517" cy="900113"/>
          </a:xfrm>
        </p:spPr>
        <p:txBody>
          <a:bodyPr/>
          <a:lstStyle/>
          <a:p>
            <a:r>
              <a:rPr lang="en-GB"/>
              <a:t>What was the problem?</a:t>
            </a:r>
          </a:p>
        </p:txBody>
      </p:sp>
    </p:spTree>
    <p:extLst>
      <p:ext uri="{BB962C8B-B14F-4D97-AF65-F5344CB8AC3E}">
        <p14:creationId xmlns:p14="http://schemas.microsoft.com/office/powerpoint/2010/main" val="1255797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9A6006AB-D15F-AB4C-98DA-8D2BF13F8F5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1" cy="6858001"/>
          </a:xfrm>
          <a:prstGeom prst="rect">
            <a:avLst/>
          </a:prstGeom>
        </p:spPr>
      </p:pic>
      <p:sp>
        <p:nvSpPr>
          <p:cNvPr id="9" name="Subtitle 1">
            <a:extLst>
              <a:ext uri="{FF2B5EF4-FFF2-40B4-BE49-F238E27FC236}">
                <a16:creationId xmlns:a16="http://schemas.microsoft.com/office/drawing/2014/main" id="{7DAFF1FA-8110-384A-9EA6-5319CCC67398}"/>
              </a:ext>
            </a:extLst>
          </p:cNvPr>
          <p:cNvSpPr txBox="1">
            <a:spLocks/>
          </p:cNvSpPr>
          <p:nvPr/>
        </p:nvSpPr>
        <p:spPr>
          <a:xfrm>
            <a:off x="6967728" y="890268"/>
            <a:ext cx="4738265" cy="13541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4000">
                <a:solidFill>
                  <a:schemeClr val="bg1"/>
                </a:solidFill>
                <a:latin typeface="Arial"/>
                <a:cs typeface="Arial"/>
              </a:rPr>
              <a:t>2 Second Breadcrumb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7B385BD-61DE-7140-8396-9949820B725D}"/>
              </a:ext>
            </a:extLst>
          </p:cNvPr>
          <p:cNvCxnSpPr>
            <a:cxnSpLocks/>
          </p:cNvCxnSpPr>
          <p:nvPr/>
        </p:nvCxnSpPr>
        <p:spPr>
          <a:xfrm>
            <a:off x="11049791" y="2129691"/>
            <a:ext cx="510696" cy="0"/>
          </a:xfrm>
          <a:prstGeom prst="line">
            <a:avLst/>
          </a:prstGeom>
          <a:ln w="2857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C612115F-BD7F-534B-9E4D-73B67162F52C}"/>
              </a:ext>
            </a:extLst>
          </p:cNvPr>
          <p:cNvSpPr txBox="1">
            <a:spLocks/>
          </p:cNvSpPr>
          <p:nvPr/>
        </p:nvSpPr>
        <p:spPr>
          <a:xfrm>
            <a:off x="7178040" y="2324838"/>
            <a:ext cx="4527952" cy="342120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00000"/>
              </a:lnSpc>
              <a:buNone/>
            </a:pPr>
            <a:r>
              <a:rPr lang="en-US" sz="2000">
                <a:solidFill>
                  <a:schemeClr val="bg1"/>
                </a:solidFill>
                <a:latin typeface="Arial"/>
                <a:cs typeface="Arial"/>
              </a:rPr>
              <a:t>What did we need to do?</a:t>
            </a:r>
          </a:p>
        </p:txBody>
      </p:sp>
    </p:spTree>
    <p:extLst>
      <p:ext uri="{BB962C8B-B14F-4D97-AF65-F5344CB8AC3E}">
        <p14:creationId xmlns:p14="http://schemas.microsoft.com/office/powerpoint/2010/main" val="33456967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1CF1EB4-0D20-4074-AF85-4EE22C923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Old Ways of Working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5C07C9-4B97-4DEC-ACAC-A7EBA5A336C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78751" y="1417249"/>
            <a:ext cx="7718939" cy="4481031"/>
          </a:xfrm>
          <a:prstGeom prst="rect">
            <a:avLst/>
          </a:prstGeom>
        </p:spPr>
      </p:pic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24443584-A790-4C3F-9C00-4A4B26D419A8}"/>
              </a:ext>
            </a:extLst>
          </p:cNvPr>
          <p:cNvSpPr txBox="1">
            <a:spLocks/>
          </p:cNvSpPr>
          <p:nvPr/>
        </p:nvSpPr>
        <p:spPr>
          <a:xfrm>
            <a:off x="8197690" y="1215528"/>
            <a:ext cx="3864746" cy="488447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000">
                <a:solidFill>
                  <a:srgbClr val="7030A0"/>
                </a:solidFill>
                <a:latin typeface="Arial"/>
                <a:cs typeface="Arial"/>
              </a:rPr>
              <a:t>Silos and Demand </a:t>
            </a:r>
            <a:r>
              <a:rPr lang="en-US" sz="2000" dirty="0">
                <a:solidFill>
                  <a:srgbClr val="7030A0"/>
                </a:solidFill>
                <a:latin typeface="Arial"/>
                <a:cs typeface="Arial"/>
              </a:rPr>
              <a:t>vs ability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solidFill>
                  <a:srgbClr val="7030A0"/>
                </a:solidFill>
              </a:rPr>
              <a:t>Fake agile, paper qualifications, doing waterfall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solidFill>
                  <a:srgbClr val="7030A0"/>
                </a:solidFill>
              </a:rPr>
              <a:t>High cost, long running projects – delivering…something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solidFill>
                  <a:srgbClr val="7030A0"/>
                </a:solidFill>
              </a:rPr>
              <a:t>Day#1 “packs” &amp; nice pictures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solidFill>
                  <a:srgbClr val="7030A0"/>
                </a:solidFill>
              </a:rPr>
              <a:t>Contractors and knowledge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solidFill>
                  <a:srgbClr val="7030A0"/>
                </a:solidFill>
              </a:rPr>
              <a:t>No single governance “truth”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solidFill>
                  <a:srgbClr val="7030A0"/>
                </a:solidFill>
              </a:rPr>
              <a:t>Heavy with suppliers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solidFill>
                  <a:srgbClr val="7030A0"/>
                </a:solidFill>
              </a:rPr>
              <a:t>Reinventing the wheel, no central control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US" sz="1800" dirty="0">
              <a:solidFill>
                <a:srgbClr val="7030A0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2391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8FEBE850-542C-0146-8288-17C82E06A558}"/>
              </a:ext>
            </a:extLst>
          </p:cNvPr>
          <p:cNvSpPr txBox="1">
            <a:spLocks/>
          </p:cNvSpPr>
          <p:nvPr/>
        </p:nvSpPr>
        <p:spPr>
          <a:xfrm>
            <a:off x="514549" y="1126092"/>
            <a:ext cx="9821661" cy="488589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US" sz="2000" dirty="0">
                <a:solidFill>
                  <a:srgbClr val="7030A0"/>
                </a:solidFill>
                <a:latin typeface="Arial"/>
                <a:cs typeface="Arial"/>
              </a:rPr>
              <a:t>“Give me some Black Box DevOps”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7030A0"/>
                </a:solidFill>
                <a:latin typeface="Arial"/>
                <a:cs typeface="Arial"/>
              </a:rPr>
              <a:t>“agility”</a:t>
            </a:r>
            <a:r>
              <a:rPr lang="en-US" sz="2000" dirty="0">
                <a:solidFill>
                  <a:srgbClr val="7030A0"/>
                </a:solidFill>
                <a:latin typeface="Arial"/>
                <a:cs typeface="Arial"/>
              </a:rPr>
              <a:t> 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en-US" sz="2000" dirty="0">
                <a:solidFill>
                  <a:srgbClr val="7030A0"/>
                </a:solidFill>
                <a:latin typeface="Arial"/>
                <a:cs typeface="Arial"/>
              </a:rPr>
              <a:t>Lean 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en-US" sz="2000" b="1" i="1" dirty="0">
                <a:solidFill>
                  <a:srgbClr val="7030A0"/>
                </a:solidFill>
                <a:latin typeface="Arial"/>
                <a:cs typeface="Arial"/>
              </a:rPr>
              <a:t>“Speed” </a:t>
            </a:r>
          </a:p>
          <a:p>
            <a:pPr marL="0" indent="0" algn="ctr">
              <a:lnSpc>
                <a:spcPct val="100000"/>
              </a:lnSpc>
              <a:buNone/>
            </a:pPr>
            <a:endParaRPr lang="en-US" sz="2000" dirty="0">
              <a:solidFill>
                <a:srgbClr val="7030A0"/>
              </a:solidFill>
              <a:latin typeface="Arial"/>
              <a:cs typeface="Arial"/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en-US" sz="2000" dirty="0">
                <a:solidFill>
                  <a:srgbClr val="7030A0"/>
                </a:solidFill>
                <a:latin typeface="Arial"/>
                <a:cs typeface="Arial"/>
              </a:rPr>
              <a:t>DevOps </a:t>
            </a:r>
            <a:r>
              <a:rPr lang="en-US" sz="2000" i="1" dirty="0">
                <a:solidFill>
                  <a:srgbClr val="7030A0"/>
                </a:solidFill>
                <a:latin typeface="Arial"/>
                <a:cs typeface="Arial"/>
              </a:rPr>
              <a:t>isn’t</a:t>
            </a:r>
            <a:r>
              <a:rPr lang="en-US" sz="2000" dirty="0">
                <a:solidFill>
                  <a:srgbClr val="7030A0"/>
                </a:solidFill>
                <a:latin typeface="Arial"/>
                <a:cs typeface="Arial"/>
              </a:rPr>
              <a:t> just CICD 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en-US" sz="2000" i="1" dirty="0">
                <a:solidFill>
                  <a:srgbClr val="7030A0"/>
                </a:solidFill>
                <a:latin typeface="Arial"/>
                <a:cs typeface="Arial"/>
              </a:rPr>
              <a:t>It’s collaborative </a:t>
            </a:r>
            <a:r>
              <a:rPr lang="en-US" sz="2000" i="1" dirty="0" err="1">
                <a:solidFill>
                  <a:srgbClr val="7030A0"/>
                </a:solidFill>
                <a:latin typeface="Arial"/>
                <a:cs typeface="Arial"/>
              </a:rPr>
              <a:t>behaviours</a:t>
            </a:r>
            <a:r>
              <a:rPr lang="en-US" sz="2000" i="1" dirty="0">
                <a:solidFill>
                  <a:srgbClr val="7030A0"/>
                </a:solidFill>
                <a:latin typeface="Arial"/>
                <a:cs typeface="Arial"/>
              </a:rPr>
              <a:t> </a:t>
            </a:r>
            <a:r>
              <a:rPr lang="en-US" sz="2000" dirty="0">
                <a:solidFill>
                  <a:srgbClr val="7030A0"/>
                </a:solidFill>
                <a:latin typeface="Arial"/>
                <a:cs typeface="Arial"/>
              </a:rPr>
              <a:t>across </a:t>
            </a:r>
            <a:r>
              <a:rPr lang="en-US" sz="2000" b="1" dirty="0">
                <a:solidFill>
                  <a:srgbClr val="7030A0"/>
                </a:solidFill>
                <a:latin typeface="Arial"/>
                <a:cs typeface="Arial"/>
              </a:rPr>
              <a:t>the whole organization</a:t>
            </a:r>
          </a:p>
          <a:p>
            <a:pPr marL="0" indent="0" algn="ctr">
              <a:lnSpc>
                <a:spcPct val="100000"/>
              </a:lnSpc>
              <a:buNone/>
            </a:pPr>
            <a:endParaRPr lang="en-US" sz="2000" b="1" dirty="0">
              <a:solidFill>
                <a:srgbClr val="7030A0"/>
              </a:solidFill>
              <a:latin typeface="Arial"/>
              <a:cs typeface="Arial"/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en-US" sz="2000" dirty="0">
                <a:solidFill>
                  <a:srgbClr val="7030A0"/>
                </a:solidFill>
                <a:latin typeface="Arial"/>
                <a:cs typeface="Arial"/>
              </a:rPr>
              <a:t>But SO WHAT</a:t>
            </a:r>
            <a:r>
              <a:rPr lang="en-US" sz="2000" b="1" dirty="0">
                <a:solidFill>
                  <a:srgbClr val="7030A0"/>
                </a:solidFill>
                <a:latin typeface="Arial"/>
                <a:cs typeface="Arial"/>
              </a:rPr>
              <a:t>? </a:t>
            </a:r>
            <a:r>
              <a:rPr lang="en-US" sz="2000" dirty="0">
                <a:solidFill>
                  <a:srgbClr val="7030A0"/>
                </a:solidFill>
                <a:latin typeface="Arial"/>
                <a:cs typeface="Arial"/>
              </a:rPr>
              <a:t>These are all “things you do” </a:t>
            </a:r>
            <a:r>
              <a:rPr lang="en-US" sz="2000" i="1" dirty="0">
                <a:solidFill>
                  <a:srgbClr val="7030A0"/>
                </a:solidFill>
                <a:latin typeface="Arial"/>
                <a:cs typeface="Arial"/>
              </a:rPr>
              <a:t>because</a:t>
            </a:r>
            <a:r>
              <a:rPr lang="en-US" sz="2000" dirty="0">
                <a:solidFill>
                  <a:srgbClr val="7030A0"/>
                </a:solidFill>
                <a:latin typeface="Arial"/>
                <a:cs typeface="Arial"/>
              </a:rPr>
              <a:t>…</a:t>
            </a:r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A2417807-1597-4ABD-B6D5-8E87B33204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067" y="-9525"/>
            <a:ext cx="11838517" cy="900113"/>
          </a:xfrm>
        </p:spPr>
        <p:txBody>
          <a:bodyPr/>
          <a:lstStyle/>
          <a:p>
            <a:r>
              <a:rPr lang="en-US"/>
              <a:t>What might help fix the problem?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380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iJZtXdZSm6JmOXMHQf5Mw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OP_5cSQTluGDKgaOTDczw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QUznljb4TlWX2O8_CcedOQ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6Y5FJ.XwSUmO8BAZ8ZIKrQ"/>
</p:tagLst>
</file>

<file path=ppt/theme/theme1.xml><?xml version="1.0" encoding="utf-8"?>
<a:theme xmlns:a="http://schemas.openxmlformats.org/drawingml/2006/main" name="1_Office Theme">
  <a:themeElements>
    <a:clrScheme name="Virgin Velocity">
      <a:dk1>
        <a:srgbClr val="1E1E1E"/>
      </a:dk1>
      <a:lt1>
        <a:srgbClr val="FFFFFF"/>
      </a:lt1>
      <a:dk2>
        <a:srgbClr val="B4B4B4"/>
      </a:dk2>
      <a:lt2>
        <a:srgbClr val="EB143A"/>
      </a:lt2>
      <a:accent1>
        <a:srgbClr val="5B056A"/>
      </a:accent1>
      <a:accent2>
        <a:srgbClr val="12D1C5"/>
      </a:accent2>
      <a:accent3>
        <a:srgbClr val="333333"/>
      </a:accent3>
      <a:accent4>
        <a:srgbClr val="666666"/>
      </a:accent4>
      <a:accent5>
        <a:srgbClr val="EEEEEE"/>
      </a:accent5>
      <a:accent6>
        <a:srgbClr val="ECDA75"/>
      </a:accent6>
      <a:hlink>
        <a:srgbClr val="000000"/>
      </a:hlink>
      <a:folHlink>
        <a:srgbClr val="000000"/>
      </a:folHlink>
    </a:clrScheme>
    <a:fontScheme name="Virgin Velocity">
      <a:majorFont>
        <a:latin typeface="Gotham Thin"/>
        <a:ea typeface=""/>
        <a:cs typeface=""/>
      </a:majorFont>
      <a:minorFont>
        <a:latin typeface="Gotham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mmercial Team Template 2017v7">
  <a:themeElements>
    <a:clrScheme name="Custom 6">
      <a:dk1>
        <a:srgbClr val="000000"/>
      </a:dk1>
      <a:lt1>
        <a:srgbClr val="F8F8F8"/>
      </a:lt1>
      <a:dk2>
        <a:srgbClr val="EB143A"/>
      </a:dk2>
      <a:lt2>
        <a:srgbClr val="808080"/>
      </a:lt2>
      <a:accent1>
        <a:srgbClr val="EB143A"/>
      </a:accent1>
      <a:accent2>
        <a:srgbClr val="333399"/>
      </a:accent2>
      <a:accent3>
        <a:srgbClr val="FBFBFB"/>
      </a:accent3>
      <a:accent4>
        <a:srgbClr val="4C0359"/>
      </a:accent4>
      <a:accent5>
        <a:srgbClr val="F3AAAE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4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3">
        <a:dk1>
          <a:srgbClr val="808080"/>
        </a:dk1>
        <a:lt1>
          <a:srgbClr val="B4B4B4"/>
        </a:lt1>
        <a:dk2>
          <a:srgbClr val="000000"/>
        </a:dk2>
        <a:lt2>
          <a:srgbClr val="FFFFFF"/>
        </a:lt2>
        <a:accent1>
          <a:srgbClr val="EB143A"/>
        </a:accent1>
        <a:accent2>
          <a:srgbClr val="333399"/>
        </a:accent2>
        <a:accent3>
          <a:srgbClr val="AAAAAA"/>
        </a:accent3>
        <a:accent4>
          <a:srgbClr val="999999"/>
        </a:accent4>
        <a:accent5>
          <a:srgbClr val="F3AAAE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4">
        <a:dk1>
          <a:srgbClr val="808080"/>
        </a:dk1>
        <a:lt1>
          <a:srgbClr val="B4B4B4"/>
        </a:lt1>
        <a:dk2>
          <a:srgbClr val="000000"/>
        </a:dk2>
        <a:lt2>
          <a:srgbClr val="EB143A"/>
        </a:lt2>
        <a:accent1>
          <a:srgbClr val="EB143A"/>
        </a:accent1>
        <a:accent2>
          <a:srgbClr val="333399"/>
        </a:accent2>
        <a:accent3>
          <a:srgbClr val="AAAAAA"/>
        </a:accent3>
        <a:accent4>
          <a:srgbClr val="999999"/>
        </a:accent4>
        <a:accent5>
          <a:srgbClr val="F3AAAE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5">
        <a:dk1>
          <a:srgbClr val="5B056A"/>
        </a:dk1>
        <a:lt1>
          <a:srgbClr val="F8F8F8"/>
        </a:lt1>
        <a:dk2>
          <a:srgbClr val="EB143A"/>
        </a:dk2>
        <a:lt2>
          <a:srgbClr val="808080"/>
        </a:lt2>
        <a:accent1>
          <a:srgbClr val="EB143A"/>
        </a:accent1>
        <a:accent2>
          <a:srgbClr val="333399"/>
        </a:accent2>
        <a:accent3>
          <a:srgbClr val="FBFBFB"/>
        </a:accent3>
        <a:accent4>
          <a:srgbClr val="4C0359"/>
        </a:accent4>
        <a:accent5>
          <a:srgbClr val="F3AAAE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Commercial Template" id="{69CEE742-6F0B-4DF7-90D9-E45A0780DE1E}" vid="{CD4781FE-1164-4165-BF2E-92C77DB1713C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0230DDDCEABD0458A19F645931AEB9B" ma:contentTypeVersion="15" ma:contentTypeDescription="Create a new document." ma:contentTypeScope="" ma:versionID="cc846031d4e2331fce8496862a7c3490">
  <xsd:schema xmlns:xsd="http://www.w3.org/2001/XMLSchema" xmlns:xs="http://www.w3.org/2001/XMLSchema" xmlns:p="http://schemas.microsoft.com/office/2006/metadata/properties" xmlns:ns1="http://schemas.microsoft.com/sharepoint/v3" xmlns:ns3="e5139c75-6cc8-4dc4-97ff-78d9dceab819" xmlns:ns4="4117ef41-cb36-4c5e-8cbe-e2b565243291" targetNamespace="http://schemas.microsoft.com/office/2006/metadata/properties" ma:root="true" ma:fieldsID="755147a385742efd9b2f21904c0de6ed" ns1:_="" ns3:_="" ns4:_="">
    <xsd:import namespace="http://schemas.microsoft.com/sharepoint/v3"/>
    <xsd:import namespace="e5139c75-6cc8-4dc4-97ff-78d9dceab819"/>
    <xsd:import namespace="4117ef41-cb36-4c5e-8cbe-e2b565243291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OCR" minOccurs="0"/>
                <xsd:element ref="ns4:MediaServiceDateTaken" minOccurs="0"/>
                <xsd:element ref="ns4:MediaServiceLocation" minOccurs="0"/>
                <xsd:element ref="ns1:_ip_UnifiedCompliancePolicyProperties" minOccurs="0"/>
                <xsd:element ref="ns1:_ip_UnifiedCompliancePolicyUIAction" minOccurs="0"/>
                <xsd:element ref="ns4:MediaServiceGenerationTime" minOccurs="0"/>
                <xsd:element ref="ns4:MediaServiceEventHashCode" minOccurs="0"/>
                <xsd:element ref="ns4:MediaServiceAutoKeyPoints" minOccurs="0"/>
                <xsd:element ref="ns4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7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8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5139c75-6cc8-4dc4-97ff-78d9dceab819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description="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117ef41-cb36-4c5e-8cbe-e2b56524329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MediaServiceAutoTags" ma:internalName="MediaServiceAutoTags" ma:readOnly="true">
      <xsd:simpleType>
        <xsd:restriction base="dms:Text"/>
      </xsd:simpleType>
    </xsd:element>
    <xsd:element name="MediaServiceOCR" ma:index="14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6" nillable="true" ma:displayName="MediaServiceLocation" ma:internalName="MediaServiceLocation" ma:readOnly="true">
      <xsd:simpleType>
        <xsd:restriction base="dms:Text"/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21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2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820C6B7B-2C80-4552-8E5F-7821BF22207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e5139c75-6cc8-4dc4-97ff-78d9dceab819"/>
    <ds:schemaRef ds:uri="4117ef41-cb36-4c5e-8cbe-e2b5652432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2D50973-2583-4534-9797-ACCFE0D7EC5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FC30422-5091-476C-B9D7-AD26D41E95AD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68</TotalTime>
  <Words>1407</Words>
  <Application>Microsoft Office PowerPoint</Application>
  <PresentationFormat>Widescreen</PresentationFormat>
  <Paragraphs>256</Paragraphs>
  <Slides>32</Slides>
  <Notes>17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3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4" baseType="lpstr">
      <vt:lpstr>Microsoft JhengHei Light</vt:lpstr>
      <vt:lpstr>Arial</vt:lpstr>
      <vt:lpstr>Calibri</vt:lpstr>
      <vt:lpstr>Calibri Light</vt:lpstr>
      <vt:lpstr>Gotham Light</vt:lpstr>
      <vt:lpstr>Gotham Thin</vt:lpstr>
      <vt:lpstr>STIXGeneral-Regular</vt:lpstr>
      <vt:lpstr>Wingdings</vt:lpstr>
      <vt:lpstr>1_Office Theme</vt:lpstr>
      <vt:lpstr>Commercial Team Template 2017v7</vt:lpstr>
      <vt:lpstr>Office Theme</vt:lpstr>
      <vt:lpstr>think-cell Slide</vt:lpstr>
      <vt:lpstr>PowerPoint Presentation</vt:lpstr>
      <vt:lpstr>About Virgin Atlantic **All facts, figures &amp; structures are pre Covid, 2018/2019</vt:lpstr>
      <vt:lpstr>What?</vt:lpstr>
      <vt:lpstr>How our agile journey started…</vt:lpstr>
      <vt:lpstr>PowerPoint Presentation</vt:lpstr>
      <vt:lpstr>What was the problem?</vt:lpstr>
      <vt:lpstr>PowerPoint Presentation</vt:lpstr>
      <vt:lpstr>Old Ways of Working</vt:lpstr>
      <vt:lpstr>What might help fix the problem?</vt:lpstr>
      <vt:lpstr>PowerPoint Presentation</vt:lpstr>
      <vt:lpstr>What did we have to work with?</vt:lpstr>
      <vt:lpstr>PowerPoint Presentation</vt:lpstr>
      <vt:lpstr>Where were the opportunities?</vt:lpstr>
      <vt:lpstr>PowerPoint Presentation</vt:lpstr>
      <vt:lpstr>Driving progress thru’ ownership</vt:lpstr>
      <vt:lpstr>Fostering engagement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Changes in Leadership and Organisation</vt:lpstr>
      <vt:lpstr>PowerPoint Presentation</vt:lpstr>
      <vt:lpstr>The Next Steps….</vt:lpstr>
      <vt:lpstr>PowerPoint Presentation</vt:lpstr>
      <vt:lpstr>Big Cultural Shift (Learnings)</vt:lpstr>
      <vt:lpstr>New Ways of Working</vt:lpstr>
      <vt:lpstr>PI #1</vt:lpstr>
      <vt:lpstr>Outcomes (&amp; Success…?)</vt:lpstr>
      <vt:lpstr>PowerPoint Presentation</vt:lpstr>
      <vt:lpstr>Covid…</vt:lpstr>
      <vt:lpstr>“Every success story is a tale of constant adaption, revision and change. A company that stands still will soon be forgotten”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Nic P Whittaker</cp:lastModifiedBy>
  <cp:revision>1</cp:revision>
  <cp:lastPrinted>2019-04-03T07:41:17Z</cp:lastPrinted>
  <dcterms:created xsi:type="dcterms:W3CDTF">2018-03-15T12:22:20Z</dcterms:created>
  <dcterms:modified xsi:type="dcterms:W3CDTF">2020-06-21T08:52:01Z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0x010100A0230DDDCEABD0458A19F645931AEB9B</vt:lpwstr>
  </property>
</Properties>
</file>